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47"/>
    <p:restoredTop sz="96405"/>
  </p:normalViewPr>
  <p:slideViewPr>
    <p:cSldViewPr snapToGrid="0" snapToObjects="1">
      <p:cViewPr varScale="1">
        <p:scale>
          <a:sx n="138" d="100"/>
          <a:sy n="138" d="100"/>
        </p:scale>
        <p:origin x="17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8922-ED3B-7C4E-8AC3-17BED0394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DDEAF-0106-3A47-B8CE-BFE4019DD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6AB62-6FB9-5442-B95F-3B8549DA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E475-8C4C-894A-9DED-2DE5523CE8D5}" type="datetimeFigureOut">
              <a:rPr lang="en-RU" smtClean="0"/>
              <a:t>16.04.2021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C86DC-9A78-BC46-AF55-4EF53D66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E045E-2156-354A-87F0-97405B226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080F9-9D54-E449-92DC-A268EAD1900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71321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58C5F-BECA-FB4D-B482-8159A6EB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37504-9A59-7740-8DD3-7DFAA8328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4078C-F6BE-C843-B1F7-9B0F11C6F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E475-8C4C-894A-9DED-2DE5523CE8D5}" type="datetimeFigureOut">
              <a:rPr lang="en-RU" smtClean="0"/>
              <a:t>16.04.2021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02242-880A-DB49-BD39-E37EEA11C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F0BB9-9E63-874C-84F2-93E9143A5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080F9-9D54-E449-92DC-A268EAD1900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54254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0F5A13-4325-4549-A378-CFE4133AF4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72FFB-0D61-4546-8DEE-C38A94174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7AE0B-4939-8244-8DE4-04DDE5AB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E475-8C4C-894A-9DED-2DE5523CE8D5}" type="datetimeFigureOut">
              <a:rPr lang="en-RU" smtClean="0"/>
              <a:t>16.04.2021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7E3FA-9F1E-B741-B8C3-E42D3566A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8EA39-D72A-DC4B-B6C0-9BDA0576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080F9-9D54-E449-92DC-A268EAD1900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3916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AD8C-4F89-6140-BF01-32495D232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8133F-9979-3849-92C0-05B9C96E0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460FA-C86C-7445-9BE7-FA9FF73A8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E475-8C4C-894A-9DED-2DE5523CE8D5}" type="datetimeFigureOut">
              <a:rPr lang="en-RU" smtClean="0"/>
              <a:t>16.04.2021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C88F7-57F3-834C-8347-6CB9BAA77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12762-C26D-9342-B886-074A4E69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080F9-9D54-E449-92DC-A268EAD1900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6831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7F97-D794-7C44-850A-4ECBF74E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FB783-4E29-3C4D-A716-F7ADC58A6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2F72F-DC98-AC45-94E9-1E27D447E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E475-8C4C-894A-9DED-2DE5523CE8D5}" type="datetimeFigureOut">
              <a:rPr lang="en-RU" smtClean="0"/>
              <a:t>16.04.2021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E3F55-4B78-A148-A279-A9FB7A6F1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A95F3-00D2-2045-81AF-AEBC6632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080F9-9D54-E449-92DC-A268EAD1900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8190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47C0A-87D9-4841-BDCA-2DC967B3B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12C4B-955A-CB4B-BF95-00141E424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D3BD7-659F-3F45-9C68-223FE0BBA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DF65D-10F0-D040-9CE0-5D7725B54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E475-8C4C-894A-9DED-2DE5523CE8D5}" type="datetimeFigureOut">
              <a:rPr lang="en-RU" smtClean="0"/>
              <a:t>16.04.2021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B39AD-2B4C-AA49-9D6C-257DAB82D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67B86-9D98-A348-A0E1-7CCA0859F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080F9-9D54-E449-92DC-A268EAD1900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48369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D6E0-2611-5B4B-AC93-5C272CF5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55CBF-C50E-914A-9FCB-FC54EB9EE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493BC-999D-634D-B8BD-85C7CEE85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A2785C-D1C1-114E-8E6A-80CCEE5D5C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45FF7-1F32-394A-B8E1-24AAC1619A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66ED1C-2FF8-1B46-99FC-C1988ECE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E475-8C4C-894A-9DED-2DE5523CE8D5}" type="datetimeFigureOut">
              <a:rPr lang="en-RU" smtClean="0"/>
              <a:t>16.04.2021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240B71-A03D-8B49-A316-C1F3DE519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BAA77B-8DE1-FE41-91F2-A8329939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080F9-9D54-E449-92DC-A268EAD1900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3614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AE52-2046-6946-8D8E-81CBDF292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CC7A66-6A18-3C45-AAD7-2CBE4015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E475-8C4C-894A-9DED-2DE5523CE8D5}" type="datetimeFigureOut">
              <a:rPr lang="en-RU" smtClean="0"/>
              <a:t>16.04.2021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5C9C9-0290-B14B-8438-8A5AE5BD1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8A9A6-E0D7-BD4F-B242-CBF527B7B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080F9-9D54-E449-92DC-A268EAD1900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94884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576F0B-C1F7-0D43-82CE-6BE9D1F2B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E475-8C4C-894A-9DED-2DE5523CE8D5}" type="datetimeFigureOut">
              <a:rPr lang="en-RU" smtClean="0"/>
              <a:t>16.04.2021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765A5A-BA20-CA48-90FA-88D7953FF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DD1B8-F2E2-CD4E-8CE4-23AE0055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080F9-9D54-E449-92DC-A268EAD1900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1438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51C1-AFC8-7A47-9F9D-6983CC08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4A83D-684D-EC4F-BED4-37CF08B9D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3A8CA-81BE-8943-A525-9F44A6AF8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B199E-3D0B-4F4A-B60A-A1DEF368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E475-8C4C-894A-9DED-2DE5523CE8D5}" type="datetimeFigureOut">
              <a:rPr lang="en-RU" smtClean="0"/>
              <a:t>16.04.2021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4BB36-B28C-4744-96D2-6A88FBD0C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CC24C-1ECC-D647-8BA3-0AD1EC0BC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080F9-9D54-E449-92DC-A268EAD1900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84624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D44F-82F4-0E46-BD40-783AC67CB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1B6BB8-1C39-264C-8A32-CBC55CA42E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93593-4546-0649-9275-E8063502A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2F9B-A431-D343-955E-8AEA3D0B0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1E475-8C4C-894A-9DED-2DE5523CE8D5}" type="datetimeFigureOut">
              <a:rPr lang="en-RU" smtClean="0"/>
              <a:t>16.04.2021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CDCBD-48F1-1C4C-A879-A6F287881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353C4-CC6A-5D49-BA40-4449E368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080F9-9D54-E449-92DC-A268EAD1900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2116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B1D4D-1733-D245-9126-215C77A05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E5DBC-BB85-3344-99E0-F04C95B17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AE476-EB10-F34B-9FA2-C7CAAED24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1E475-8C4C-894A-9DED-2DE5523CE8D5}" type="datetimeFigureOut">
              <a:rPr lang="en-RU" smtClean="0"/>
              <a:t>16.04.2021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68738-D37A-9448-AD75-30EA53329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347B2-088D-6D47-B3C5-AE65D7BA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080F9-9D54-E449-92DC-A268EAD1900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40803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4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citeseerx.ist.psu.edu/viewdoc/download?doi=10.1.1.370.4395&amp;rep=rep1&amp;type=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springer.com/content/pdf/10.1007/11744023_34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482.1724&amp;rep=rep1&amp;type=pdf" TargetMode="External"/><Relationship Id="rId7" Type="http://schemas.openxmlformats.org/officeDocument/2006/relationships/hyperlink" Target="http://citeseerx.ist.psu.edu/viewdoc/download?doi=10.1.1.434.4816&amp;rep=rep1&amp;type=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science.epfl.ch/record/167678/files/top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_cvpr_2018_workshops/papers/w9/DeTone_SuperPoint_Self-Supervised_Interest_CVPR_2018_paper.pdf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9/papers/Barroso-Laguna_Key.Net_Keypoint_Detection_by_Handcrafted_and_Learned_CNN_Filters_ICCV_2019_paper.pdf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citeseerx.ist.psu.edu/viewdoc/download?doi=10.1.1.313.1996&amp;rep=rep1&amp;type=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va-portal.org/smash/get/diva2:453064/FULLTEXT01.pdf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630F-2388-F140-A2E0-BAB96B4E74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Поиск особых точек</a:t>
            </a:r>
            <a:endParaRPr lang="en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8751FC-9BA4-2341-8174-C2557829AE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57193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1E8AA-9CC7-9F47-A2F6-52B3FEAF7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Эффект нормировки</a:t>
            </a:r>
            <a:endParaRPr lang="en-RU" dirty="0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D2ACB164-AF7D-5443-B425-550C2026E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0227" y="1106589"/>
            <a:ext cx="1841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5" name="Group 15">
            <a:extLst>
              <a:ext uri="{FF2B5EF4-FFF2-40B4-BE49-F238E27FC236}">
                <a16:creationId xmlns:a16="http://schemas.microsoft.com/office/drawing/2014/main" id="{2793A819-F207-4142-A203-B4FD5408696E}"/>
              </a:ext>
            </a:extLst>
          </p:cNvPr>
          <p:cNvGrpSpPr>
            <a:grpSpLocks/>
          </p:cNvGrpSpPr>
          <p:nvPr/>
        </p:nvGrpSpPr>
        <p:grpSpPr bwMode="auto">
          <a:xfrm>
            <a:off x="3265015" y="3727552"/>
            <a:ext cx="7361237" cy="2601912"/>
            <a:chOff x="1015" y="2201"/>
            <a:chExt cx="4637" cy="1639"/>
          </a:xfrm>
        </p:grpSpPr>
        <p:pic>
          <p:nvPicPr>
            <p:cNvPr id="6" name="Picture 4" descr="scale_normalization">
              <a:extLst>
                <a:ext uri="{FF2B5EF4-FFF2-40B4-BE49-F238E27FC236}">
                  <a16:creationId xmlns:a16="http://schemas.microsoft.com/office/drawing/2014/main" id="{DA58B2AB-C12A-C74C-83E3-4FA25D1684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l="16364" t="47470"/>
            <a:stretch>
              <a:fillRect/>
            </a:stretch>
          </p:blipFill>
          <p:spPr bwMode="auto">
            <a:xfrm>
              <a:off x="1015" y="2201"/>
              <a:ext cx="4637" cy="16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C855EADF-DAA8-5E4A-8845-6E144F460E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7" y="2243"/>
              <a:ext cx="2429" cy="23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sz="1800" dirty="0"/>
                <a:t>Нормированный отклик лапласиана</a:t>
              </a:r>
              <a:endParaRPr lang="en-US" sz="1800" dirty="0"/>
            </a:p>
          </p:txBody>
        </p:sp>
      </p:grpSp>
      <p:pic>
        <p:nvPicPr>
          <p:cNvPr id="8" name="Picture 9" descr="scale_unnorm">
            <a:extLst>
              <a:ext uri="{FF2B5EF4-FFF2-40B4-BE49-F238E27FC236}">
                <a16:creationId xmlns:a16="http://schemas.microsoft.com/office/drawing/2014/main" id="{6F11CA2B-E273-E041-B62D-FBB39778B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6102" y="1451077"/>
            <a:ext cx="88011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6">
            <a:extLst>
              <a:ext uri="{FF2B5EF4-FFF2-40B4-BE49-F238E27FC236}">
                <a16:creationId xmlns:a16="http://schemas.microsoft.com/office/drawing/2014/main" id="{D450C488-9B10-1642-8B38-C366DF08C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002" y="1355827"/>
            <a:ext cx="3264420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800" dirty="0"/>
              <a:t>Ненормированный лапласиан</a:t>
            </a:r>
            <a:endParaRPr lang="en-US" sz="1800" dirty="0"/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E03A0A3B-7B53-7540-943A-89C724243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797" y="1314552"/>
            <a:ext cx="203389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1800" dirty="0"/>
              <a:t>Исходные данные</a:t>
            </a:r>
            <a:endParaRPr lang="en-US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09C304-A50E-ED42-AD9A-3FFA2BA22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3302" y="3586264"/>
            <a:ext cx="685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" name="Group 14">
            <a:extLst>
              <a:ext uri="{FF2B5EF4-FFF2-40B4-BE49-F238E27FC236}">
                <a16:creationId xmlns:a16="http://schemas.microsoft.com/office/drawing/2014/main" id="{542C7C6E-26E3-AE42-8793-E58232164C1C}"/>
              </a:ext>
            </a:extLst>
          </p:cNvPr>
          <p:cNvGrpSpPr>
            <a:grpSpLocks/>
          </p:cNvGrpSpPr>
          <p:nvPr/>
        </p:nvGrpSpPr>
        <p:grpSpPr bwMode="auto">
          <a:xfrm>
            <a:off x="7752882" y="6177064"/>
            <a:ext cx="1235076" cy="760413"/>
            <a:chOff x="3842" y="3744"/>
            <a:chExt cx="778" cy="479"/>
          </a:xfrm>
        </p:grpSpPr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id="{03906B3B-C7DF-E64D-9ACE-21419F292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2" y="3990"/>
              <a:ext cx="778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sz="1800" b="1" dirty="0">
                  <a:solidFill>
                    <a:srgbClr val="FF0000"/>
                  </a:solidFill>
                </a:rPr>
                <a:t>максимум</a:t>
              </a:r>
              <a:endParaRPr 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5FBA2652-DD02-4949-B5C7-8C80EB8D42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2" y="3744"/>
              <a:ext cx="0" cy="28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97F1A7-995F-F847-ADAE-20E71E3BDD19}"/>
              </a:ext>
            </a:extLst>
          </p:cNvPr>
          <p:cNvSpPr txBox="1"/>
          <p:nvPr/>
        </p:nvSpPr>
        <p:spPr>
          <a:xfrm>
            <a:off x="603115" y="6420255"/>
            <a:ext cx="224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Источник: </a:t>
            </a:r>
            <a:r>
              <a:rPr lang="en-US" dirty="0"/>
              <a:t>S. </a:t>
            </a:r>
            <a:r>
              <a:rPr lang="en-US" dirty="0" err="1"/>
              <a:t>Lazebnik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77044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E96D-9F8F-DF41-ABDF-350661604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483"/>
            <a:ext cx="10515600" cy="1325563"/>
          </a:xfrm>
        </p:spPr>
        <p:txBody>
          <a:bodyPr/>
          <a:lstStyle/>
          <a:p>
            <a:r>
              <a:rPr lang="ru-RU" dirty="0"/>
              <a:t>Нормированный лапласиан для двумерного изображения</a:t>
            </a:r>
            <a:endParaRPr lang="en-RU" dirty="0"/>
          </a:p>
        </p:txBody>
      </p:sp>
      <p:pic>
        <p:nvPicPr>
          <p:cNvPr id="6" name="Picture 4" descr="log_color">
            <a:extLst>
              <a:ext uri="{FF2B5EF4-FFF2-40B4-BE49-F238E27FC236}">
                <a16:creationId xmlns:a16="http://schemas.microsoft.com/office/drawing/2014/main" id="{C0CD4C56-DF91-7041-8159-C7499C95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4361" y="3467100"/>
            <a:ext cx="41148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log">
            <a:extLst>
              <a:ext uri="{FF2B5EF4-FFF2-40B4-BE49-F238E27FC236}">
                <a16:creationId xmlns:a16="http://schemas.microsoft.com/office/drawing/2014/main" id="{8013741F-2D62-DD49-851E-46A5D899F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61" y="3932238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9C27DB34-DF10-854E-9934-9D98DE5F1F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862740"/>
              </p:ext>
            </p:extLst>
          </p:nvPr>
        </p:nvGraphicFramePr>
        <p:xfrm>
          <a:off x="1703961" y="1562100"/>
          <a:ext cx="5180012" cy="158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Equation" r:id="rId5" imgW="1574640" imgH="482400" progId="Equation.3">
                  <p:embed/>
                </p:oleObj>
              </mc:Choice>
              <mc:Fallback>
                <p:oleObj name="Equation" r:id="rId5" imgW="1574640" imgH="482400" progId="Equation.3">
                  <p:embed/>
                  <p:pic>
                    <p:nvPicPr>
                      <p:cNvPr id="204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961" y="1562100"/>
                        <a:ext cx="5180012" cy="158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DFC6BE9-00F9-E640-B5F8-77E3952A1A48}"/>
              </a:ext>
            </a:extLst>
          </p:cNvPr>
          <p:cNvSpPr txBox="1"/>
          <p:nvPr/>
        </p:nvSpPr>
        <p:spPr>
          <a:xfrm>
            <a:off x="603115" y="6420255"/>
            <a:ext cx="224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Источник: </a:t>
            </a:r>
            <a:r>
              <a:rPr lang="en-US" dirty="0"/>
              <a:t>S. </a:t>
            </a:r>
            <a:r>
              <a:rPr lang="en-US" dirty="0" err="1"/>
              <a:t>Lazebnik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270272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F4A0-2297-3E4B-A1DA-4E2B4AB44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73" y="314724"/>
            <a:ext cx="10515600" cy="1325563"/>
          </a:xfrm>
        </p:spPr>
        <p:txBody>
          <a:bodyPr/>
          <a:lstStyle/>
          <a:p>
            <a:r>
              <a:rPr lang="ru-RU" dirty="0"/>
              <a:t>Радиус пятна</a:t>
            </a:r>
            <a:endParaRPr lang="en-RU" dirty="0"/>
          </a:p>
        </p:txBody>
      </p:sp>
      <p:sp>
        <p:nvSpPr>
          <p:cNvPr id="5" name="Text Box 19">
            <a:extLst>
              <a:ext uri="{FF2B5EF4-FFF2-40B4-BE49-F238E27FC236}">
                <a16:creationId xmlns:a16="http://schemas.microsoft.com/office/drawing/2014/main" id="{E926E6EC-B2D2-7A4B-98F4-20F30E723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7830" y="5674232"/>
            <a:ext cx="15197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800" dirty="0"/>
              <a:t>изображение</a:t>
            </a:r>
            <a:endParaRPr lang="en-US" sz="1800" dirty="0"/>
          </a:p>
        </p:txBody>
      </p:sp>
      <p:grpSp>
        <p:nvGrpSpPr>
          <p:cNvPr id="6" name="Group 19">
            <a:extLst>
              <a:ext uri="{FF2B5EF4-FFF2-40B4-BE49-F238E27FC236}">
                <a16:creationId xmlns:a16="http://schemas.microsoft.com/office/drawing/2014/main" id="{16A4D324-5382-8A42-84ED-0B0974658BDD}"/>
              </a:ext>
            </a:extLst>
          </p:cNvPr>
          <p:cNvGrpSpPr>
            <a:grpSpLocks/>
          </p:cNvGrpSpPr>
          <p:nvPr/>
        </p:nvGrpSpPr>
        <p:grpSpPr bwMode="auto">
          <a:xfrm>
            <a:off x="5033063" y="3300919"/>
            <a:ext cx="3975731" cy="2672712"/>
            <a:chOff x="3778710" y="3740117"/>
            <a:chExt cx="4298490" cy="2889283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DD269D77-DCFA-0F4B-AF74-8194AE593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6303" y="3740117"/>
              <a:ext cx="2636355" cy="1456840"/>
            </a:xfrm>
            <a:custGeom>
              <a:avLst/>
              <a:gdLst>
                <a:gd name="T0" fmla="*/ 0 w 3146156"/>
                <a:gd name="T1" fmla="*/ 0 h 1456840"/>
                <a:gd name="T2" fmla="*/ 818179 w 3146156"/>
                <a:gd name="T3" fmla="*/ 0 h 1456840"/>
                <a:gd name="T4" fmla="*/ 818179 w 3146156"/>
                <a:gd name="T5" fmla="*/ 1456840 h 1456840"/>
                <a:gd name="T6" fmla="*/ 1792202 w 3146156"/>
                <a:gd name="T7" fmla="*/ 1456840 h 1456840"/>
                <a:gd name="T8" fmla="*/ 1792202 w 3146156"/>
                <a:gd name="T9" fmla="*/ 0 h 1456840"/>
                <a:gd name="T10" fmla="*/ 2636355 w 3146156"/>
                <a:gd name="T11" fmla="*/ 0 h 14568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46156"/>
                <a:gd name="T19" fmla="*/ 0 h 1456840"/>
                <a:gd name="T20" fmla="*/ 3146156 w 3146156"/>
                <a:gd name="T21" fmla="*/ 1456840 h 14568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46156" h="1456840">
                  <a:moveTo>
                    <a:pt x="0" y="0"/>
                  </a:moveTo>
                  <a:lnTo>
                    <a:pt x="976393" y="0"/>
                  </a:lnTo>
                  <a:lnTo>
                    <a:pt x="976393" y="1456840"/>
                  </a:lnTo>
                  <a:lnTo>
                    <a:pt x="2138766" y="1456840"/>
                  </a:lnTo>
                  <a:lnTo>
                    <a:pt x="2138766" y="0"/>
                  </a:lnTo>
                  <a:lnTo>
                    <a:pt x="3146156" y="0"/>
                  </a:lnTo>
                </a:path>
              </a:pathLst>
            </a:cu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B6BAA2B6-9971-024D-8AC0-AAF407FE9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5505" y="4234365"/>
              <a:ext cx="3551695" cy="2395035"/>
            </a:xfrm>
            <a:custGeom>
              <a:avLst/>
              <a:gdLst>
                <a:gd name="T0" fmla="*/ 0 w 3551695"/>
                <a:gd name="T1" fmla="*/ 560190 h 2806917"/>
                <a:gd name="T2" fmla="*/ 402956 w 3551695"/>
                <a:gd name="T3" fmla="*/ 375053 h 2806917"/>
                <a:gd name="T4" fmla="*/ 884695 w 3551695"/>
                <a:gd name="T5" fmla="*/ 54367 h 2806917"/>
                <a:gd name="T6" fmla="*/ 1189498 w 3551695"/>
                <a:gd name="T7" fmla="*/ 574515 h 2806917"/>
                <a:gd name="T8" fmla="*/ 1494298 w 3551695"/>
                <a:gd name="T9" fmla="*/ 1939905 h 2806917"/>
                <a:gd name="T10" fmla="*/ 1799098 w 3551695"/>
                <a:gd name="T11" fmla="*/ 2395035 h 2806917"/>
                <a:gd name="T12" fmla="*/ 2103895 w 3551695"/>
                <a:gd name="T13" fmla="*/ 1939905 h 2806917"/>
                <a:gd name="T14" fmla="*/ 2355743 w 3551695"/>
                <a:gd name="T15" fmla="*/ 705656 h 2806917"/>
                <a:gd name="T16" fmla="*/ 2713495 w 3551695"/>
                <a:gd name="T17" fmla="*/ 54366 h 2806917"/>
                <a:gd name="T18" fmla="*/ 3170695 w 3551695"/>
                <a:gd name="T19" fmla="*/ 379459 h 2806917"/>
                <a:gd name="T20" fmla="*/ 3551695 w 3551695"/>
                <a:gd name="T21" fmla="*/ 574515 h 28069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51695"/>
                <a:gd name="T34" fmla="*/ 0 h 2806917"/>
                <a:gd name="T35" fmla="*/ 3551695 w 3551695"/>
                <a:gd name="T36" fmla="*/ 2806917 h 28069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51695" h="2806917">
                  <a:moveTo>
                    <a:pt x="0" y="656528"/>
                  </a:moveTo>
                  <a:cubicBezTo>
                    <a:pt x="134319" y="584203"/>
                    <a:pt x="255507" y="538354"/>
                    <a:pt x="402956" y="439552"/>
                  </a:cubicBezTo>
                  <a:cubicBezTo>
                    <a:pt x="550405" y="340750"/>
                    <a:pt x="753605" y="24756"/>
                    <a:pt x="884695" y="63717"/>
                  </a:cubicBezTo>
                  <a:cubicBezTo>
                    <a:pt x="1015785" y="102678"/>
                    <a:pt x="1087895" y="305016"/>
                    <a:pt x="1189495" y="673316"/>
                  </a:cubicBezTo>
                  <a:cubicBezTo>
                    <a:pt x="1291095" y="1041616"/>
                    <a:pt x="1392695" y="1917916"/>
                    <a:pt x="1494295" y="2273516"/>
                  </a:cubicBezTo>
                  <a:cubicBezTo>
                    <a:pt x="1595895" y="2629116"/>
                    <a:pt x="1697495" y="2806917"/>
                    <a:pt x="1799095" y="2806917"/>
                  </a:cubicBezTo>
                  <a:cubicBezTo>
                    <a:pt x="1900695" y="2806917"/>
                    <a:pt x="2011121" y="2603500"/>
                    <a:pt x="2103895" y="2273516"/>
                  </a:cubicBezTo>
                  <a:cubicBezTo>
                    <a:pt x="2196669" y="1943532"/>
                    <a:pt x="2255003" y="1242881"/>
                    <a:pt x="2355742" y="827010"/>
                  </a:cubicBezTo>
                  <a:cubicBezTo>
                    <a:pt x="2451315" y="418242"/>
                    <a:pt x="2577670" y="127432"/>
                    <a:pt x="2713495" y="63716"/>
                  </a:cubicBezTo>
                  <a:cubicBezTo>
                    <a:pt x="2849320" y="0"/>
                    <a:pt x="3030995" y="343116"/>
                    <a:pt x="3170695" y="444716"/>
                  </a:cubicBezTo>
                  <a:cubicBezTo>
                    <a:pt x="3310395" y="546316"/>
                    <a:pt x="3474204" y="626821"/>
                    <a:pt x="3551695" y="673316"/>
                  </a:cubicBezTo>
                </a:path>
              </a:pathLst>
            </a:cu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Box 19">
              <a:extLst>
                <a:ext uri="{FF2B5EF4-FFF2-40B4-BE49-F238E27FC236}">
                  <a16:creationId xmlns:a16="http://schemas.microsoft.com/office/drawing/2014/main" id="{3EB05BB6-2D7C-6D43-B857-1F395E4F64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8710" y="4112156"/>
              <a:ext cx="645005" cy="399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sz="1800" dirty="0"/>
                <a:t>круг</a:t>
              </a:r>
              <a:endParaRPr lang="en-US" sz="1800" dirty="0"/>
            </a:p>
          </p:txBody>
        </p:sp>
        <p:sp>
          <p:nvSpPr>
            <p:cNvPr id="10" name="Text Box 19">
              <a:extLst>
                <a:ext uri="{FF2B5EF4-FFF2-40B4-BE49-F238E27FC236}">
                  <a16:creationId xmlns:a16="http://schemas.microsoft.com/office/drawing/2014/main" id="{D38432D0-E73C-1F48-A510-06499B06DA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2441" y="5677272"/>
              <a:ext cx="1341796" cy="399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dirty="0"/>
                <a:t>Лапласиан</a:t>
              </a:r>
              <a:endParaRPr lang="en-US" sz="1800" dirty="0"/>
            </a:p>
          </p:txBody>
        </p:sp>
        <p:cxnSp>
          <p:nvCxnSpPr>
            <p:cNvPr id="11" name="Straight Arrow Connector 17">
              <a:extLst>
                <a:ext uri="{FF2B5EF4-FFF2-40B4-BE49-F238E27FC236}">
                  <a16:creationId xmlns:a16="http://schemas.microsoft.com/office/drawing/2014/main" id="{93383DA2-63FA-CF45-8859-9E94455AD5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66684" y="3834506"/>
              <a:ext cx="776777" cy="39985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12" name="Straight Arrow Connector 18">
              <a:extLst>
                <a:ext uri="{FF2B5EF4-FFF2-40B4-BE49-F238E27FC236}">
                  <a16:creationId xmlns:a16="http://schemas.microsoft.com/office/drawing/2014/main" id="{5B8BF017-2884-5F4A-8BB4-EA63A4372E51}"/>
                </a:ext>
              </a:extLst>
            </p:cNvPr>
            <p:cNvCxnSpPr>
              <a:cxnSpLocks noChangeShapeType="1"/>
              <a:stCxn id="10" idx="3"/>
            </p:cNvCxnSpPr>
            <p:nvPr/>
          </p:nvCxnSpPr>
          <p:spPr bwMode="auto">
            <a:xfrm flipV="1">
              <a:off x="5514237" y="5741805"/>
              <a:ext cx="287520" cy="13509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13" name="Rectangle 7">
            <a:extLst>
              <a:ext uri="{FF2B5EF4-FFF2-40B4-BE49-F238E27FC236}">
                <a16:creationId xmlns:a16="http://schemas.microsoft.com/office/drawing/2014/main" id="{482325EB-352D-CA49-BFBB-5752FEF6C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329" y="3224719"/>
            <a:ext cx="2362200" cy="2209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0122B6ED-70EA-074F-8CD6-C782D8799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9729" y="3681919"/>
            <a:ext cx="1295400" cy="1295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7C7F6A51-89F7-1B4F-997D-08E2C30C1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5529" y="4291519"/>
            <a:ext cx="60960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3E5FE31A-943D-8B4A-8D1A-093FAD5E6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1729" y="4215319"/>
            <a:ext cx="3032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FFF00"/>
                </a:solidFill>
              </a:rPr>
              <a:t>r</a:t>
            </a:r>
          </a:p>
        </p:txBody>
      </p:sp>
      <p:graphicFrame>
        <p:nvGraphicFramePr>
          <p:cNvPr id="17" name="Object 22">
            <a:extLst>
              <a:ext uri="{FF2B5EF4-FFF2-40B4-BE49-F238E27FC236}">
                <a16:creationId xmlns:a16="http://schemas.microsoft.com/office/drawing/2014/main" id="{2EB27793-14C5-4144-8704-38698F7387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004101"/>
              </p:ext>
            </p:extLst>
          </p:nvPr>
        </p:nvGraphicFramePr>
        <p:xfrm>
          <a:off x="3377930" y="1719723"/>
          <a:ext cx="4038600" cy="612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3" imgW="1663560" imgH="253800" progId="Equation.3">
                  <p:embed/>
                </p:oleObj>
              </mc:Choice>
              <mc:Fallback>
                <p:oleObj name="Equation" r:id="rId3" imgW="1663560" imgH="253800" progId="Equation.3">
                  <p:embed/>
                  <p:pic>
                    <p:nvPicPr>
                      <p:cNvPr id="15053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7930" y="1719723"/>
                        <a:ext cx="4038600" cy="612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>
            <a:extLst>
              <a:ext uri="{FF2B5EF4-FFF2-40B4-BE49-F238E27FC236}">
                <a16:creationId xmlns:a16="http://schemas.microsoft.com/office/drawing/2014/main" id="{694F8734-824C-8045-973E-E715FE5DA5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343955"/>
              </p:ext>
            </p:extLst>
          </p:nvPr>
        </p:nvGraphicFramePr>
        <p:xfrm>
          <a:off x="4566967" y="5983310"/>
          <a:ext cx="1660525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Equation" r:id="rId5" imgW="685800" imgH="215640" progId="Equation.3">
                  <p:embed/>
                </p:oleObj>
              </mc:Choice>
              <mc:Fallback>
                <p:oleObj name="Equation" r:id="rId5" imgW="685800" imgH="215640" progId="Equation.3">
                  <p:embed/>
                  <p:pic>
                    <p:nvPicPr>
                      <p:cNvPr id="15360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6967" y="5983310"/>
                        <a:ext cx="1660525" cy="522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468D658-9E78-EE45-9B04-D0FF59B45078}"/>
              </a:ext>
            </a:extLst>
          </p:cNvPr>
          <p:cNvSpPr txBox="1"/>
          <p:nvPr/>
        </p:nvSpPr>
        <p:spPr>
          <a:xfrm>
            <a:off x="603115" y="6420255"/>
            <a:ext cx="224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Источник: </a:t>
            </a:r>
            <a:r>
              <a:rPr lang="en-US" dirty="0"/>
              <a:t>S. </a:t>
            </a:r>
            <a:r>
              <a:rPr lang="en-US" dirty="0" err="1"/>
              <a:t>Lazebnik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36367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9C7C8-5F43-4A4D-8D7E-E16C07BD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поиска</a:t>
            </a:r>
            <a:endParaRPr lang="en-RU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FE39241-CAC0-CA47-9AFB-76ECC81BA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1791" y="2367775"/>
            <a:ext cx="2857500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367327-1A48-5F48-8971-3A2D50B05BAA}"/>
              </a:ext>
            </a:extLst>
          </p:cNvPr>
          <p:cNvSpPr txBox="1"/>
          <p:nvPr/>
        </p:nvSpPr>
        <p:spPr>
          <a:xfrm>
            <a:off x="4237463" y="3411090"/>
            <a:ext cx="73129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ru-RU" sz="1100" dirty="0"/>
              <a:t>Масштаб</a:t>
            </a:r>
            <a:endParaRPr lang="en-R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A3F882-E0A5-4344-A1AB-9DC0BC6F8BA2}"/>
              </a:ext>
            </a:extLst>
          </p:cNvPr>
          <p:cNvSpPr txBox="1"/>
          <p:nvPr/>
        </p:nvSpPr>
        <p:spPr>
          <a:xfrm>
            <a:off x="603115" y="6420255"/>
            <a:ext cx="224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Источник: </a:t>
            </a:r>
            <a:r>
              <a:rPr lang="en-US" dirty="0"/>
              <a:t>S. </a:t>
            </a:r>
            <a:r>
              <a:rPr lang="en-US" dirty="0" err="1"/>
              <a:t>Lazebnik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097695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06655-1A4A-8841-B60B-23A53784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Приближение лапласиана разностью </a:t>
            </a:r>
            <a:r>
              <a:rPr lang="ru-RU" dirty="0" err="1"/>
              <a:t>гауссиан</a:t>
            </a:r>
            <a:endParaRPr lang="en-RU" dirty="0"/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A37620A7-C725-E24D-8A42-7B69000F9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029216"/>
              </p:ext>
            </p:extLst>
          </p:nvPr>
        </p:nvGraphicFramePr>
        <p:xfrm>
          <a:off x="1092819" y="2456985"/>
          <a:ext cx="43116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Equation" r:id="rId3" imgW="2120760" imgH="279360" progId="">
                  <p:embed/>
                </p:oleObj>
              </mc:Choice>
              <mc:Fallback>
                <p:oleObj name="Equation" r:id="rId3" imgW="2120760" imgH="279360" progId="">
                  <p:embed/>
                  <p:pic>
                    <p:nvPicPr>
                      <p:cNvPr id="2253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819" y="2456985"/>
                        <a:ext cx="4311650" cy="56991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EEE4CF94-CC8A-4C4A-AF05-7206416E96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395980"/>
              </p:ext>
            </p:extLst>
          </p:nvPr>
        </p:nvGraphicFramePr>
        <p:xfrm>
          <a:off x="1092819" y="3660310"/>
          <a:ext cx="38862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Equation" r:id="rId5" imgW="1917360" imgH="203040" progId="">
                  <p:embed/>
                </p:oleObj>
              </mc:Choice>
              <mc:Fallback>
                <p:oleObj name="Equation" r:id="rId5" imgW="1917360" imgH="203040" progId="">
                  <p:embed/>
                  <p:pic>
                    <p:nvPicPr>
                      <p:cNvPr id="225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819" y="3660310"/>
                        <a:ext cx="3886200" cy="41116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0">
            <a:extLst>
              <a:ext uri="{FF2B5EF4-FFF2-40B4-BE49-F238E27FC236}">
                <a16:creationId xmlns:a16="http://schemas.microsoft.com/office/drawing/2014/main" id="{810EFF4C-CF6A-704C-9F22-5930DB671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8619" y="2152185"/>
            <a:ext cx="3810000" cy="30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2">
            <a:extLst>
              <a:ext uri="{FF2B5EF4-FFF2-40B4-BE49-F238E27FC236}">
                <a16:creationId xmlns:a16="http://schemas.microsoft.com/office/drawing/2014/main" id="{23F3D5CE-6FDC-424D-A19D-B844956BD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4964" y="2990385"/>
            <a:ext cx="13530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ru-RU" sz="2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Лапласиан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FD9C8A64-E9BD-6F4D-88B5-F1896A221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4964" y="4053063"/>
            <a:ext cx="21738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ru-RU" sz="2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Разность </a:t>
            </a:r>
            <a:r>
              <a:rPr lang="ru-RU" sz="2000" dirty="0" err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гауссиан</a:t>
            </a:r>
            <a:endParaRPr lang="ru-RU" sz="20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6E442-1552-D94E-BF9E-22887BEC7BF7}"/>
              </a:ext>
            </a:extLst>
          </p:cNvPr>
          <p:cNvSpPr txBox="1"/>
          <p:nvPr/>
        </p:nvSpPr>
        <p:spPr>
          <a:xfrm>
            <a:off x="603115" y="6420255"/>
            <a:ext cx="224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Источник: </a:t>
            </a:r>
            <a:r>
              <a:rPr lang="en-US" dirty="0"/>
              <a:t>S. </a:t>
            </a:r>
            <a:r>
              <a:rPr lang="en-US" dirty="0" err="1"/>
              <a:t>Lazebnik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43739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2887-3E7D-394F-AF32-539278A6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 поиска </a:t>
            </a:r>
            <a:r>
              <a:rPr lang="en-US" dirty="0" err="1"/>
              <a:t>DoG</a:t>
            </a:r>
            <a:endParaRPr lang="en-RU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0FA477-4A52-F842-922B-FD92B547A8B6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3136622" y="1825625"/>
          <a:ext cx="5918755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Bitmap Image" r:id="rId3" imgW="8032176" imgH="5906012" progId="PBrush">
                  <p:embed/>
                </p:oleObj>
              </mc:Choice>
              <mc:Fallback>
                <p:oleObj name="Bitmap Image" r:id="rId3" imgW="8032176" imgH="5906012" progId="PBrush">
                  <p:embed/>
                  <p:pic>
                    <p:nvPicPr>
                      <p:cNvPr id="2355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6622" y="1825625"/>
                        <a:ext cx="5918755" cy="435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EEA582-9EF3-484B-8D5B-B23D27F9CE53}"/>
              </a:ext>
            </a:extLst>
          </p:cNvPr>
          <p:cNvSpPr txBox="1"/>
          <p:nvPr/>
        </p:nvSpPr>
        <p:spPr>
          <a:xfrm>
            <a:off x="603115" y="6420255"/>
            <a:ext cx="224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Источник: </a:t>
            </a:r>
            <a:r>
              <a:rPr lang="en-US" dirty="0"/>
              <a:t>S. </a:t>
            </a:r>
            <a:r>
              <a:rPr lang="en-US" dirty="0" err="1"/>
              <a:t>Lazebnik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848895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931A-A99E-1749-934A-7E48BF5F8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направления в точке</a:t>
            </a:r>
            <a:endParaRPr lang="en-RU" dirty="0"/>
          </a:p>
        </p:txBody>
      </p:sp>
      <p:pic>
        <p:nvPicPr>
          <p:cNvPr id="4" name="Picture 55" descr="descrip">
            <a:extLst>
              <a:ext uri="{FF2B5EF4-FFF2-40B4-BE49-F238E27FC236}">
                <a16:creationId xmlns:a16="http://schemas.microsoft.com/office/drawing/2014/main" id="{444223E8-262E-854A-8506-7A0A56C8B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56557" b="8105"/>
          <a:stretch>
            <a:fillRect/>
          </a:stretch>
        </p:blipFill>
        <p:spPr bwMode="auto">
          <a:xfrm>
            <a:off x="2667000" y="2167053"/>
            <a:ext cx="2389188" cy="240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56">
            <a:extLst>
              <a:ext uri="{FF2B5EF4-FFF2-40B4-BE49-F238E27FC236}">
                <a16:creationId xmlns:a16="http://schemas.microsoft.com/office/drawing/2014/main" id="{E5C3A859-61F2-3848-9471-E42A85CD16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33800" y="2395653"/>
            <a:ext cx="1371600" cy="10414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58">
            <a:extLst>
              <a:ext uri="{FF2B5EF4-FFF2-40B4-BE49-F238E27FC236}">
                <a16:creationId xmlns:a16="http://schemas.microsoft.com/office/drawing/2014/main" id="{4868201B-EFDE-C049-BBD0-FE1708EAC5F3}"/>
              </a:ext>
            </a:extLst>
          </p:cNvPr>
          <p:cNvGrpSpPr>
            <a:grpSpLocks/>
          </p:cNvGrpSpPr>
          <p:nvPr/>
        </p:nvGrpSpPr>
        <p:grpSpPr bwMode="auto">
          <a:xfrm>
            <a:off x="5316538" y="2544878"/>
            <a:ext cx="3827462" cy="2212975"/>
            <a:chOff x="2725" y="2782"/>
            <a:chExt cx="2411" cy="1394"/>
          </a:xfrm>
        </p:grpSpPr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A1734275-1909-3948-8A41-5C3D1F69AB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5" y="2782"/>
              <a:ext cx="1681" cy="1394"/>
              <a:chOff x="4080" y="3573"/>
              <a:chExt cx="1066" cy="699"/>
            </a:xfrm>
          </p:grpSpPr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id="{D5B17885-D588-F140-BCB3-A26D5FA4C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9" y="3573"/>
                <a:ext cx="958" cy="11"/>
              </a:xfrm>
              <a:custGeom>
                <a:avLst/>
                <a:gdLst>
                  <a:gd name="T0" fmla="*/ 0 w 8621"/>
                  <a:gd name="T1" fmla="*/ 0 h 101"/>
                  <a:gd name="T2" fmla="*/ 0 w 8621"/>
                  <a:gd name="T3" fmla="*/ 0 h 101"/>
                  <a:gd name="T4" fmla="*/ 0 w 8621"/>
                  <a:gd name="T5" fmla="*/ 0 h 101"/>
                  <a:gd name="T6" fmla="*/ 0 w 8621"/>
                  <a:gd name="T7" fmla="*/ 0 h 101"/>
                  <a:gd name="T8" fmla="*/ 0 w 8621"/>
                  <a:gd name="T9" fmla="*/ 0 h 101"/>
                  <a:gd name="T10" fmla="*/ 0 w 8621"/>
                  <a:gd name="T11" fmla="*/ 0 h 101"/>
                  <a:gd name="T12" fmla="*/ 0 w 8621"/>
                  <a:gd name="T13" fmla="*/ 0 h 101"/>
                  <a:gd name="T14" fmla="*/ 0 w 8621"/>
                  <a:gd name="T15" fmla="*/ 0 h 101"/>
                  <a:gd name="T16" fmla="*/ 0 w 8621"/>
                  <a:gd name="T17" fmla="*/ 0 h 101"/>
                  <a:gd name="T18" fmla="*/ 0 w 8621"/>
                  <a:gd name="T19" fmla="*/ 0 h 1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621"/>
                  <a:gd name="T31" fmla="*/ 0 h 101"/>
                  <a:gd name="T32" fmla="*/ 8621 w 8621"/>
                  <a:gd name="T33" fmla="*/ 101 h 10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621" h="101">
                    <a:moveTo>
                      <a:pt x="8621" y="51"/>
                    </a:moveTo>
                    <a:lnTo>
                      <a:pt x="8576" y="0"/>
                    </a:lnTo>
                    <a:lnTo>
                      <a:pt x="0" y="0"/>
                    </a:lnTo>
                    <a:lnTo>
                      <a:pt x="0" y="101"/>
                    </a:lnTo>
                    <a:lnTo>
                      <a:pt x="8576" y="101"/>
                    </a:lnTo>
                    <a:lnTo>
                      <a:pt x="8530" y="51"/>
                    </a:lnTo>
                    <a:lnTo>
                      <a:pt x="8621" y="51"/>
                    </a:lnTo>
                    <a:lnTo>
                      <a:pt x="8621" y="0"/>
                    </a:lnTo>
                    <a:lnTo>
                      <a:pt x="8576" y="0"/>
                    </a:lnTo>
                    <a:lnTo>
                      <a:pt x="8621" y="5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6B8927BE-FAA5-8845-9041-6A007E460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6" y="3579"/>
                <a:ext cx="11" cy="545"/>
              </a:xfrm>
              <a:custGeom>
                <a:avLst/>
                <a:gdLst>
                  <a:gd name="T0" fmla="*/ 0 w 91"/>
                  <a:gd name="T1" fmla="*/ 0 h 5457"/>
                  <a:gd name="T2" fmla="*/ 0 w 91"/>
                  <a:gd name="T3" fmla="*/ 0 h 5457"/>
                  <a:gd name="T4" fmla="*/ 0 w 91"/>
                  <a:gd name="T5" fmla="*/ 0 h 5457"/>
                  <a:gd name="T6" fmla="*/ 0 w 91"/>
                  <a:gd name="T7" fmla="*/ 0 h 5457"/>
                  <a:gd name="T8" fmla="*/ 0 w 91"/>
                  <a:gd name="T9" fmla="*/ 0 h 5457"/>
                  <a:gd name="T10" fmla="*/ 0 w 91"/>
                  <a:gd name="T11" fmla="*/ 0 h 5457"/>
                  <a:gd name="T12" fmla="*/ 0 w 91"/>
                  <a:gd name="T13" fmla="*/ 0 h 5457"/>
                  <a:gd name="T14" fmla="*/ 0 w 91"/>
                  <a:gd name="T15" fmla="*/ 0 h 5457"/>
                  <a:gd name="T16" fmla="*/ 0 w 91"/>
                  <a:gd name="T17" fmla="*/ 0 h 5457"/>
                  <a:gd name="T18" fmla="*/ 0 w 91"/>
                  <a:gd name="T19" fmla="*/ 0 h 54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5457"/>
                  <a:gd name="T32" fmla="*/ 91 w 91"/>
                  <a:gd name="T33" fmla="*/ 5457 h 545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5457">
                    <a:moveTo>
                      <a:pt x="46" y="5457"/>
                    </a:moveTo>
                    <a:lnTo>
                      <a:pt x="91" y="5407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5407"/>
                    </a:lnTo>
                    <a:lnTo>
                      <a:pt x="46" y="5357"/>
                    </a:lnTo>
                    <a:lnTo>
                      <a:pt x="46" y="5457"/>
                    </a:lnTo>
                    <a:lnTo>
                      <a:pt x="91" y="5457"/>
                    </a:lnTo>
                    <a:lnTo>
                      <a:pt x="91" y="5407"/>
                    </a:lnTo>
                    <a:lnTo>
                      <a:pt x="46" y="5457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id="{AFAA2AE5-1637-5E4D-9059-72C56B96D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4114"/>
                <a:ext cx="958" cy="10"/>
              </a:xfrm>
              <a:custGeom>
                <a:avLst/>
                <a:gdLst>
                  <a:gd name="T0" fmla="*/ 0 w 8622"/>
                  <a:gd name="T1" fmla="*/ 0 h 100"/>
                  <a:gd name="T2" fmla="*/ 0 w 8622"/>
                  <a:gd name="T3" fmla="*/ 0 h 100"/>
                  <a:gd name="T4" fmla="*/ 0 w 8622"/>
                  <a:gd name="T5" fmla="*/ 0 h 100"/>
                  <a:gd name="T6" fmla="*/ 0 w 8622"/>
                  <a:gd name="T7" fmla="*/ 0 h 100"/>
                  <a:gd name="T8" fmla="*/ 0 w 8622"/>
                  <a:gd name="T9" fmla="*/ 0 h 100"/>
                  <a:gd name="T10" fmla="*/ 0 w 8622"/>
                  <a:gd name="T11" fmla="*/ 0 h 100"/>
                  <a:gd name="T12" fmla="*/ 0 w 8622"/>
                  <a:gd name="T13" fmla="*/ 0 h 100"/>
                  <a:gd name="T14" fmla="*/ 0 w 8622"/>
                  <a:gd name="T15" fmla="*/ 0 h 100"/>
                  <a:gd name="T16" fmla="*/ 0 w 8622"/>
                  <a:gd name="T17" fmla="*/ 0 h 100"/>
                  <a:gd name="T18" fmla="*/ 0 w 8622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622"/>
                  <a:gd name="T31" fmla="*/ 0 h 100"/>
                  <a:gd name="T32" fmla="*/ 8622 w 8622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622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8622" y="100"/>
                    </a:lnTo>
                    <a:lnTo>
                      <a:pt x="8622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id="{8F77590E-AAB3-3148-91A3-383259F64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3573"/>
                <a:ext cx="10" cy="546"/>
              </a:xfrm>
              <a:custGeom>
                <a:avLst/>
                <a:gdLst>
                  <a:gd name="T0" fmla="*/ 0 w 91"/>
                  <a:gd name="T1" fmla="*/ 0 h 5458"/>
                  <a:gd name="T2" fmla="*/ 0 w 91"/>
                  <a:gd name="T3" fmla="*/ 0 h 5458"/>
                  <a:gd name="T4" fmla="*/ 0 w 91"/>
                  <a:gd name="T5" fmla="*/ 0 h 5458"/>
                  <a:gd name="T6" fmla="*/ 0 w 91"/>
                  <a:gd name="T7" fmla="*/ 0 h 5458"/>
                  <a:gd name="T8" fmla="*/ 0 w 91"/>
                  <a:gd name="T9" fmla="*/ 0 h 5458"/>
                  <a:gd name="T10" fmla="*/ 0 w 91"/>
                  <a:gd name="T11" fmla="*/ 0 h 5458"/>
                  <a:gd name="T12" fmla="*/ 0 w 91"/>
                  <a:gd name="T13" fmla="*/ 0 h 5458"/>
                  <a:gd name="T14" fmla="*/ 0 w 91"/>
                  <a:gd name="T15" fmla="*/ 0 h 5458"/>
                  <a:gd name="T16" fmla="*/ 0 w 91"/>
                  <a:gd name="T17" fmla="*/ 0 h 5458"/>
                  <a:gd name="T18" fmla="*/ 0 w 91"/>
                  <a:gd name="T19" fmla="*/ 0 h 545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5458"/>
                  <a:gd name="T32" fmla="*/ 91 w 91"/>
                  <a:gd name="T33" fmla="*/ 5458 h 545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5458">
                    <a:moveTo>
                      <a:pt x="46" y="0"/>
                    </a:moveTo>
                    <a:lnTo>
                      <a:pt x="0" y="51"/>
                    </a:lnTo>
                    <a:lnTo>
                      <a:pt x="0" y="5458"/>
                    </a:lnTo>
                    <a:lnTo>
                      <a:pt x="91" y="5458"/>
                    </a:lnTo>
                    <a:lnTo>
                      <a:pt x="91" y="51"/>
                    </a:lnTo>
                    <a:lnTo>
                      <a:pt x="46" y="101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1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Rectangle 15">
                <a:extLst>
                  <a:ext uri="{FF2B5EF4-FFF2-40B4-BE49-F238E27FC236}">
                    <a16:creationId xmlns:a16="http://schemas.microsoft.com/office/drawing/2014/main" id="{D3CDBA88-314E-A04A-ACFB-E049BEF7B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9" y="3984"/>
                <a:ext cx="136" cy="135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6">
                <a:extLst>
                  <a:ext uri="{FF2B5EF4-FFF2-40B4-BE49-F238E27FC236}">
                    <a16:creationId xmlns:a16="http://schemas.microsoft.com/office/drawing/2014/main" id="{D0121D35-F405-1F44-A1FF-5A76739A5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9" y="3979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1270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80" y="50"/>
                    </a:lnTo>
                    <a:lnTo>
                      <a:pt x="1270" y="50"/>
                    </a:lnTo>
                    <a:lnTo>
                      <a:pt x="1270" y="0"/>
                    </a:lnTo>
                    <a:lnTo>
                      <a:pt x="1225" y="0"/>
                    </a:lnTo>
                    <a:lnTo>
                      <a:pt x="127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7">
                <a:extLst>
                  <a:ext uri="{FF2B5EF4-FFF2-40B4-BE49-F238E27FC236}">
                    <a16:creationId xmlns:a16="http://schemas.microsoft.com/office/drawing/2014/main" id="{660CB5D1-3577-644C-92D4-39916E3E0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" y="3984"/>
                <a:ext cx="10" cy="140"/>
              </a:xfrm>
              <a:custGeom>
                <a:avLst/>
                <a:gdLst>
                  <a:gd name="T0" fmla="*/ 0 w 90"/>
                  <a:gd name="T1" fmla="*/ 0 h 1402"/>
                  <a:gd name="T2" fmla="*/ 0 w 90"/>
                  <a:gd name="T3" fmla="*/ 0 h 1402"/>
                  <a:gd name="T4" fmla="*/ 0 w 90"/>
                  <a:gd name="T5" fmla="*/ 0 h 1402"/>
                  <a:gd name="T6" fmla="*/ 0 w 90"/>
                  <a:gd name="T7" fmla="*/ 0 h 1402"/>
                  <a:gd name="T8" fmla="*/ 0 w 90"/>
                  <a:gd name="T9" fmla="*/ 0 h 1402"/>
                  <a:gd name="T10" fmla="*/ 0 w 90"/>
                  <a:gd name="T11" fmla="*/ 0 h 1402"/>
                  <a:gd name="T12" fmla="*/ 0 w 90"/>
                  <a:gd name="T13" fmla="*/ 0 h 1402"/>
                  <a:gd name="T14" fmla="*/ 0 w 90"/>
                  <a:gd name="T15" fmla="*/ 0 h 1402"/>
                  <a:gd name="T16" fmla="*/ 0 w 90"/>
                  <a:gd name="T17" fmla="*/ 0 h 1402"/>
                  <a:gd name="T18" fmla="*/ 0 w 90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0"/>
                  <a:gd name="T31" fmla="*/ 0 h 1402"/>
                  <a:gd name="T32" fmla="*/ 90 w 90"/>
                  <a:gd name="T33" fmla="*/ 1402 h 14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0" h="1402">
                    <a:moveTo>
                      <a:pt x="45" y="1402"/>
                    </a:moveTo>
                    <a:lnTo>
                      <a:pt x="90" y="1352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352"/>
                    </a:lnTo>
                    <a:lnTo>
                      <a:pt x="45" y="1302"/>
                    </a:lnTo>
                    <a:lnTo>
                      <a:pt x="45" y="1402"/>
                    </a:lnTo>
                    <a:lnTo>
                      <a:pt x="90" y="1402"/>
                    </a:lnTo>
                    <a:lnTo>
                      <a:pt x="90" y="1352"/>
                    </a:lnTo>
                    <a:lnTo>
                      <a:pt x="45" y="140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8">
                <a:extLst>
                  <a:ext uri="{FF2B5EF4-FFF2-40B4-BE49-F238E27FC236}">
                    <a16:creationId xmlns:a16="http://schemas.microsoft.com/office/drawing/2014/main" id="{B59CE780-C5B9-D246-A28A-999892AB4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411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9">
                <a:extLst>
                  <a:ext uri="{FF2B5EF4-FFF2-40B4-BE49-F238E27FC236}">
                    <a16:creationId xmlns:a16="http://schemas.microsoft.com/office/drawing/2014/main" id="{E01BB7BC-58B2-304C-8B0A-CA78AEFF6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3979"/>
                <a:ext cx="10" cy="140"/>
              </a:xfrm>
              <a:custGeom>
                <a:avLst/>
                <a:gdLst>
                  <a:gd name="T0" fmla="*/ 0 w 91"/>
                  <a:gd name="T1" fmla="*/ 0 h 1402"/>
                  <a:gd name="T2" fmla="*/ 0 w 91"/>
                  <a:gd name="T3" fmla="*/ 0 h 1402"/>
                  <a:gd name="T4" fmla="*/ 0 w 91"/>
                  <a:gd name="T5" fmla="*/ 0 h 1402"/>
                  <a:gd name="T6" fmla="*/ 0 w 91"/>
                  <a:gd name="T7" fmla="*/ 0 h 1402"/>
                  <a:gd name="T8" fmla="*/ 0 w 91"/>
                  <a:gd name="T9" fmla="*/ 0 h 1402"/>
                  <a:gd name="T10" fmla="*/ 0 w 91"/>
                  <a:gd name="T11" fmla="*/ 0 h 1402"/>
                  <a:gd name="T12" fmla="*/ 0 w 91"/>
                  <a:gd name="T13" fmla="*/ 0 h 1402"/>
                  <a:gd name="T14" fmla="*/ 0 w 91"/>
                  <a:gd name="T15" fmla="*/ 0 h 1402"/>
                  <a:gd name="T16" fmla="*/ 0 w 91"/>
                  <a:gd name="T17" fmla="*/ 0 h 1402"/>
                  <a:gd name="T18" fmla="*/ 0 w 91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1402"/>
                  <a:gd name="T32" fmla="*/ 91 w 91"/>
                  <a:gd name="T33" fmla="*/ 1402 h 14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1402">
                    <a:moveTo>
                      <a:pt x="46" y="0"/>
                    </a:moveTo>
                    <a:lnTo>
                      <a:pt x="0" y="50"/>
                    </a:lnTo>
                    <a:lnTo>
                      <a:pt x="0" y="1402"/>
                    </a:lnTo>
                    <a:lnTo>
                      <a:pt x="91" y="1402"/>
                    </a:lnTo>
                    <a:lnTo>
                      <a:pt x="91" y="50"/>
                    </a:lnTo>
                    <a:lnTo>
                      <a:pt x="46" y="10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20">
                <a:extLst>
                  <a:ext uri="{FF2B5EF4-FFF2-40B4-BE49-F238E27FC236}">
                    <a16:creationId xmlns:a16="http://schemas.microsoft.com/office/drawing/2014/main" id="{14D24C3B-E41A-9A4C-AD66-5BF80237D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5" y="3714"/>
                <a:ext cx="136" cy="405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21">
                <a:extLst>
                  <a:ext uri="{FF2B5EF4-FFF2-40B4-BE49-F238E27FC236}">
                    <a16:creationId xmlns:a16="http://schemas.microsoft.com/office/drawing/2014/main" id="{E5ADD292-57E6-114C-A9BE-460E19F62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3709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1271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79" y="50"/>
                    </a:lnTo>
                    <a:lnTo>
                      <a:pt x="1271" y="50"/>
                    </a:lnTo>
                    <a:lnTo>
                      <a:pt x="1271" y="0"/>
                    </a:lnTo>
                    <a:lnTo>
                      <a:pt x="1225" y="0"/>
                    </a:lnTo>
                    <a:lnTo>
                      <a:pt x="1271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2">
                <a:extLst>
                  <a:ext uri="{FF2B5EF4-FFF2-40B4-BE49-F238E27FC236}">
                    <a16:creationId xmlns:a16="http://schemas.microsoft.com/office/drawing/2014/main" id="{0F60E38D-9ABE-7B43-9139-AD26B5F1F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6" y="3714"/>
                <a:ext cx="10" cy="410"/>
              </a:xfrm>
              <a:custGeom>
                <a:avLst/>
                <a:gdLst>
                  <a:gd name="T0" fmla="*/ 0 w 92"/>
                  <a:gd name="T1" fmla="*/ 0 h 4106"/>
                  <a:gd name="T2" fmla="*/ 0 w 92"/>
                  <a:gd name="T3" fmla="*/ 0 h 4106"/>
                  <a:gd name="T4" fmla="*/ 0 w 92"/>
                  <a:gd name="T5" fmla="*/ 0 h 4106"/>
                  <a:gd name="T6" fmla="*/ 0 w 92"/>
                  <a:gd name="T7" fmla="*/ 0 h 4106"/>
                  <a:gd name="T8" fmla="*/ 0 w 92"/>
                  <a:gd name="T9" fmla="*/ 0 h 4106"/>
                  <a:gd name="T10" fmla="*/ 0 w 92"/>
                  <a:gd name="T11" fmla="*/ 0 h 4106"/>
                  <a:gd name="T12" fmla="*/ 0 w 92"/>
                  <a:gd name="T13" fmla="*/ 0 h 4106"/>
                  <a:gd name="T14" fmla="*/ 0 w 92"/>
                  <a:gd name="T15" fmla="*/ 0 h 4106"/>
                  <a:gd name="T16" fmla="*/ 0 w 92"/>
                  <a:gd name="T17" fmla="*/ 0 h 4106"/>
                  <a:gd name="T18" fmla="*/ 0 w 92"/>
                  <a:gd name="T19" fmla="*/ 0 h 4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2"/>
                  <a:gd name="T31" fmla="*/ 0 h 4106"/>
                  <a:gd name="T32" fmla="*/ 92 w 92"/>
                  <a:gd name="T33" fmla="*/ 4106 h 410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2" h="4106">
                    <a:moveTo>
                      <a:pt x="46" y="4106"/>
                    </a:moveTo>
                    <a:lnTo>
                      <a:pt x="92" y="4056"/>
                    </a:lnTo>
                    <a:lnTo>
                      <a:pt x="92" y="0"/>
                    </a:lnTo>
                    <a:lnTo>
                      <a:pt x="0" y="0"/>
                    </a:lnTo>
                    <a:lnTo>
                      <a:pt x="0" y="4056"/>
                    </a:lnTo>
                    <a:lnTo>
                      <a:pt x="46" y="4006"/>
                    </a:lnTo>
                    <a:lnTo>
                      <a:pt x="46" y="4106"/>
                    </a:lnTo>
                    <a:lnTo>
                      <a:pt x="92" y="4106"/>
                    </a:lnTo>
                    <a:lnTo>
                      <a:pt x="92" y="4056"/>
                    </a:lnTo>
                    <a:lnTo>
                      <a:pt x="46" y="4106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3">
                <a:extLst>
                  <a:ext uri="{FF2B5EF4-FFF2-40B4-BE49-F238E27FC236}">
                    <a16:creationId xmlns:a16="http://schemas.microsoft.com/office/drawing/2014/main" id="{88C7F1D0-B56A-9844-AD25-4DCDA62F6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" y="411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0" y="50"/>
                    </a:moveTo>
                    <a:lnTo>
                      <a:pt x="45" y="100"/>
                    </a:lnTo>
                    <a:lnTo>
                      <a:pt x="1270" y="100"/>
                    </a:lnTo>
                    <a:lnTo>
                      <a:pt x="1270" y="0"/>
                    </a:lnTo>
                    <a:lnTo>
                      <a:pt x="45" y="0"/>
                    </a:lnTo>
                    <a:lnTo>
                      <a:pt x="90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5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BA5ADB91-2669-2343-A06B-319BBD1E6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" y="3709"/>
                <a:ext cx="10" cy="410"/>
              </a:xfrm>
              <a:custGeom>
                <a:avLst/>
                <a:gdLst>
                  <a:gd name="T0" fmla="*/ 0 w 90"/>
                  <a:gd name="T1" fmla="*/ 0 h 4106"/>
                  <a:gd name="T2" fmla="*/ 0 w 90"/>
                  <a:gd name="T3" fmla="*/ 0 h 4106"/>
                  <a:gd name="T4" fmla="*/ 0 w 90"/>
                  <a:gd name="T5" fmla="*/ 0 h 4106"/>
                  <a:gd name="T6" fmla="*/ 0 w 90"/>
                  <a:gd name="T7" fmla="*/ 0 h 4106"/>
                  <a:gd name="T8" fmla="*/ 0 w 90"/>
                  <a:gd name="T9" fmla="*/ 0 h 4106"/>
                  <a:gd name="T10" fmla="*/ 0 w 90"/>
                  <a:gd name="T11" fmla="*/ 0 h 4106"/>
                  <a:gd name="T12" fmla="*/ 0 w 90"/>
                  <a:gd name="T13" fmla="*/ 0 h 4106"/>
                  <a:gd name="T14" fmla="*/ 0 w 90"/>
                  <a:gd name="T15" fmla="*/ 0 h 4106"/>
                  <a:gd name="T16" fmla="*/ 0 w 90"/>
                  <a:gd name="T17" fmla="*/ 0 h 4106"/>
                  <a:gd name="T18" fmla="*/ 0 w 90"/>
                  <a:gd name="T19" fmla="*/ 0 h 41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0"/>
                  <a:gd name="T31" fmla="*/ 0 h 4106"/>
                  <a:gd name="T32" fmla="*/ 90 w 90"/>
                  <a:gd name="T33" fmla="*/ 4106 h 410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0" h="4106">
                    <a:moveTo>
                      <a:pt x="45" y="0"/>
                    </a:moveTo>
                    <a:lnTo>
                      <a:pt x="0" y="50"/>
                    </a:lnTo>
                    <a:lnTo>
                      <a:pt x="0" y="4106"/>
                    </a:lnTo>
                    <a:lnTo>
                      <a:pt x="90" y="4106"/>
                    </a:lnTo>
                    <a:lnTo>
                      <a:pt x="90" y="50"/>
                    </a:lnTo>
                    <a:lnTo>
                      <a:pt x="45" y="10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Rectangle 25">
                <a:extLst>
                  <a:ext uri="{FF2B5EF4-FFF2-40B4-BE49-F238E27FC236}">
                    <a16:creationId xmlns:a16="http://schemas.microsoft.com/office/drawing/2014/main" id="{7BECF166-7D9A-4E47-A1D9-672B15E77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1" y="3849"/>
                <a:ext cx="136" cy="270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BAEB4367-F442-5641-A3DF-B69E9BED5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6" y="384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92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0" y="5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92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439CD4FC-3C4F-0B4E-89E5-1A7F7454ED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6" y="3849"/>
                <a:ext cx="10" cy="275"/>
              </a:xfrm>
              <a:custGeom>
                <a:avLst/>
                <a:gdLst>
                  <a:gd name="T0" fmla="*/ 0 w 92"/>
                  <a:gd name="T1" fmla="*/ 0 h 2754"/>
                  <a:gd name="T2" fmla="*/ 0 w 92"/>
                  <a:gd name="T3" fmla="*/ 0 h 2754"/>
                  <a:gd name="T4" fmla="*/ 0 w 92"/>
                  <a:gd name="T5" fmla="*/ 0 h 2754"/>
                  <a:gd name="T6" fmla="*/ 0 w 92"/>
                  <a:gd name="T7" fmla="*/ 0 h 2754"/>
                  <a:gd name="T8" fmla="*/ 0 w 92"/>
                  <a:gd name="T9" fmla="*/ 0 h 2754"/>
                  <a:gd name="T10" fmla="*/ 0 w 92"/>
                  <a:gd name="T11" fmla="*/ 0 h 2754"/>
                  <a:gd name="T12" fmla="*/ 0 w 92"/>
                  <a:gd name="T13" fmla="*/ 0 h 2754"/>
                  <a:gd name="T14" fmla="*/ 0 w 92"/>
                  <a:gd name="T15" fmla="*/ 0 h 2754"/>
                  <a:gd name="T16" fmla="*/ 0 w 92"/>
                  <a:gd name="T17" fmla="*/ 0 h 2754"/>
                  <a:gd name="T18" fmla="*/ 0 w 92"/>
                  <a:gd name="T19" fmla="*/ 0 h 27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2"/>
                  <a:gd name="T31" fmla="*/ 0 h 2754"/>
                  <a:gd name="T32" fmla="*/ 92 w 92"/>
                  <a:gd name="T33" fmla="*/ 2754 h 27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2" h="2754">
                    <a:moveTo>
                      <a:pt x="46" y="2654"/>
                    </a:moveTo>
                    <a:lnTo>
                      <a:pt x="92" y="2704"/>
                    </a:lnTo>
                    <a:lnTo>
                      <a:pt x="92" y="0"/>
                    </a:lnTo>
                    <a:lnTo>
                      <a:pt x="0" y="0"/>
                    </a:lnTo>
                    <a:lnTo>
                      <a:pt x="0" y="2704"/>
                    </a:lnTo>
                    <a:lnTo>
                      <a:pt x="46" y="2754"/>
                    </a:lnTo>
                    <a:lnTo>
                      <a:pt x="0" y="2704"/>
                    </a:lnTo>
                    <a:lnTo>
                      <a:pt x="0" y="2754"/>
                    </a:lnTo>
                    <a:lnTo>
                      <a:pt x="46" y="2754"/>
                    </a:lnTo>
                    <a:lnTo>
                      <a:pt x="46" y="2654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B4AF1244-DCDF-1042-8C1E-82F33210A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1" y="411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1179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270" y="50"/>
                    </a:lnTo>
                    <a:lnTo>
                      <a:pt x="1225" y="100"/>
                    </a:lnTo>
                    <a:lnTo>
                      <a:pt x="1270" y="100"/>
                    </a:lnTo>
                    <a:lnTo>
                      <a:pt x="1270" y="50"/>
                    </a:lnTo>
                    <a:lnTo>
                      <a:pt x="1179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9">
                <a:extLst>
                  <a:ext uri="{FF2B5EF4-FFF2-40B4-BE49-F238E27FC236}">
                    <a16:creationId xmlns:a16="http://schemas.microsoft.com/office/drawing/2014/main" id="{0AB81894-50B1-1F4A-A2A6-D661C4B17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3844"/>
                <a:ext cx="10" cy="275"/>
              </a:xfrm>
              <a:custGeom>
                <a:avLst/>
                <a:gdLst>
                  <a:gd name="T0" fmla="*/ 0 w 91"/>
                  <a:gd name="T1" fmla="*/ 0 h 2754"/>
                  <a:gd name="T2" fmla="*/ 0 w 91"/>
                  <a:gd name="T3" fmla="*/ 0 h 2754"/>
                  <a:gd name="T4" fmla="*/ 0 w 91"/>
                  <a:gd name="T5" fmla="*/ 0 h 2754"/>
                  <a:gd name="T6" fmla="*/ 0 w 91"/>
                  <a:gd name="T7" fmla="*/ 0 h 2754"/>
                  <a:gd name="T8" fmla="*/ 0 w 91"/>
                  <a:gd name="T9" fmla="*/ 0 h 2754"/>
                  <a:gd name="T10" fmla="*/ 0 w 91"/>
                  <a:gd name="T11" fmla="*/ 0 h 2754"/>
                  <a:gd name="T12" fmla="*/ 0 w 91"/>
                  <a:gd name="T13" fmla="*/ 0 h 2754"/>
                  <a:gd name="T14" fmla="*/ 0 w 91"/>
                  <a:gd name="T15" fmla="*/ 0 h 2754"/>
                  <a:gd name="T16" fmla="*/ 0 w 91"/>
                  <a:gd name="T17" fmla="*/ 0 h 2754"/>
                  <a:gd name="T18" fmla="*/ 0 w 91"/>
                  <a:gd name="T19" fmla="*/ 0 h 275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2754"/>
                  <a:gd name="T32" fmla="*/ 91 w 91"/>
                  <a:gd name="T33" fmla="*/ 2754 h 275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2754">
                    <a:moveTo>
                      <a:pt x="46" y="100"/>
                    </a:moveTo>
                    <a:lnTo>
                      <a:pt x="0" y="50"/>
                    </a:lnTo>
                    <a:lnTo>
                      <a:pt x="0" y="2754"/>
                    </a:lnTo>
                    <a:lnTo>
                      <a:pt x="91" y="2754"/>
                    </a:lnTo>
                    <a:lnTo>
                      <a:pt x="91" y="5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91" y="0"/>
                    </a:lnTo>
                    <a:lnTo>
                      <a:pt x="46" y="0"/>
                    </a:lnTo>
                    <a:lnTo>
                      <a:pt x="46" y="10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Rectangle 30">
                <a:extLst>
                  <a:ext uri="{FF2B5EF4-FFF2-40B4-BE49-F238E27FC236}">
                    <a16:creationId xmlns:a16="http://schemas.microsoft.com/office/drawing/2014/main" id="{ED6D6C31-C322-C441-AB28-65B3501D7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" y="4029"/>
                <a:ext cx="136" cy="90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31">
                <a:extLst>
                  <a:ext uri="{FF2B5EF4-FFF2-40B4-BE49-F238E27FC236}">
                    <a16:creationId xmlns:a16="http://schemas.microsoft.com/office/drawing/2014/main" id="{0EFC08D8-861E-1249-8687-982DD0303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7" y="402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1270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80" y="50"/>
                    </a:lnTo>
                    <a:lnTo>
                      <a:pt x="1270" y="50"/>
                    </a:lnTo>
                    <a:lnTo>
                      <a:pt x="1270" y="0"/>
                    </a:lnTo>
                    <a:lnTo>
                      <a:pt x="1225" y="0"/>
                    </a:lnTo>
                    <a:lnTo>
                      <a:pt x="127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2">
                <a:extLst>
                  <a:ext uri="{FF2B5EF4-FFF2-40B4-BE49-F238E27FC236}">
                    <a16:creationId xmlns:a16="http://schemas.microsoft.com/office/drawing/2014/main" id="{CECED9D9-2F83-9942-99A0-121F652955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8" y="4029"/>
                <a:ext cx="10" cy="95"/>
              </a:xfrm>
              <a:custGeom>
                <a:avLst/>
                <a:gdLst>
                  <a:gd name="T0" fmla="*/ 0 w 90"/>
                  <a:gd name="T1" fmla="*/ 0 h 952"/>
                  <a:gd name="T2" fmla="*/ 0 w 90"/>
                  <a:gd name="T3" fmla="*/ 0 h 952"/>
                  <a:gd name="T4" fmla="*/ 0 w 90"/>
                  <a:gd name="T5" fmla="*/ 0 h 952"/>
                  <a:gd name="T6" fmla="*/ 0 w 90"/>
                  <a:gd name="T7" fmla="*/ 0 h 952"/>
                  <a:gd name="T8" fmla="*/ 0 w 90"/>
                  <a:gd name="T9" fmla="*/ 0 h 952"/>
                  <a:gd name="T10" fmla="*/ 0 w 90"/>
                  <a:gd name="T11" fmla="*/ 0 h 952"/>
                  <a:gd name="T12" fmla="*/ 0 w 90"/>
                  <a:gd name="T13" fmla="*/ 0 h 952"/>
                  <a:gd name="T14" fmla="*/ 0 w 90"/>
                  <a:gd name="T15" fmla="*/ 0 h 952"/>
                  <a:gd name="T16" fmla="*/ 0 w 90"/>
                  <a:gd name="T17" fmla="*/ 0 h 952"/>
                  <a:gd name="T18" fmla="*/ 0 w 90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0"/>
                  <a:gd name="T31" fmla="*/ 0 h 952"/>
                  <a:gd name="T32" fmla="*/ 90 w 90"/>
                  <a:gd name="T33" fmla="*/ 952 h 9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0" h="952">
                    <a:moveTo>
                      <a:pt x="45" y="952"/>
                    </a:moveTo>
                    <a:lnTo>
                      <a:pt x="90" y="902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902"/>
                    </a:lnTo>
                    <a:lnTo>
                      <a:pt x="45" y="852"/>
                    </a:lnTo>
                    <a:lnTo>
                      <a:pt x="45" y="952"/>
                    </a:lnTo>
                    <a:lnTo>
                      <a:pt x="90" y="952"/>
                    </a:lnTo>
                    <a:lnTo>
                      <a:pt x="90" y="902"/>
                    </a:lnTo>
                    <a:lnTo>
                      <a:pt x="45" y="95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3">
                <a:extLst>
                  <a:ext uri="{FF2B5EF4-FFF2-40B4-BE49-F238E27FC236}">
                    <a16:creationId xmlns:a16="http://schemas.microsoft.com/office/drawing/2014/main" id="{0C309E77-E5FA-8844-891A-04D1D9809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411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4">
                <a:extLst>
                  <a:ext uri="{FF2B5EF4-FFF2-40B4-BE49-F238E27FC236}">
                    <a16:creationId xmlns:a16="http://schemas.microsoft.com/office/drawing/2014/main" id="{161DC868-6442-C94A-B356-B29150C52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4024"/>
                <a:ext cx="10" cy="95"/>
              </a:xfrm>
              <a:custGeom>
                <a:avLst/>
                <a:gdLst>
                  <a:gd name="T0" fmla="*/ 0 w 91"/>
                  <a:gd name="T1" fmla="*/ 0 h 952"/>
                  <a:gd name="T2" fmla="*/ 0 w 91"/>
                  <a:gd name="T3" fmla="*/ 0 h 952"/>
                  <a:gd name="T4" fmla="*/ 0 w 91"/>
                  <a:gd name="T5" fmla="*/ 0 h 952"/>
                  <a:gd name="T6" fmla="*/ 0 w 91"/>
                  <a:gd name="T7" fmla="*/ 0 h 952"/>
                  <a:gd name="T8" fmla="*/ 0 w 91"/>
                  <a:gd name="T9" fmla="*/ 0 h 952"/>
                  <a:gd name="T10" fmla="*/ 0 w 91"/>
                  <a:gd name="T11" fmla="*/ 0 h 952"/>
                  <a:gd name="T12" fmla="*/ 0 w 91"/>
                  <a:gd name="T13" fmla="*/ 0 h 952"/>
                  <a:gd name="T14" fmla="*/ 0 w 91"/>
                  <a:gd name="T15" fmla="*/ 0 h 952"/>
                  <a:gd name="T16" fmla="*/ 0 w 91"/>
                  <a:gd name="T17" fmla="*/ 0 h 952"/>
                  <a:gd name="T18" fmla="*/ 0 w 91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952"/>
                  <a:gd name="T32" fmla="*/ 91 w 91"/>
                  <a:gd name="T33" fmla="*/ 952 h 9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952">
                    <a:moveTo>
                      <a:pt x="46" y="0"/>
                    </a:moveTo>
                    <a:lnTo>
                      <a:pt x="0" y="50"/>
                    </a:lnTo>
                    <a:lnTo>
                      <a:pt x="0" y="952"/>
                    </a:lnTo>
                    <a:lnTo>
                      <a:pt x="91" y="952"/>
                    </a:lnTo>
                    <a:lnTo>
                      <a:pt x="91" y="50"/>
                    </a:lnTo>
                    <a:lnTo>
                      <a:pt x="46" y="10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Rectangle 35">
                <a:extLst>
                  <a:ext uri="{FF2B5EF4-FFF2-40B4-BE49-F238E27FC236}">
                    <a16:creationId xmlns:a16="http://schemas.microsoft.com/office/drawing/2014/main" id="{B76E30C4-3B77-A045-9CAD-8B2B743AE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3" y="3984"/>
                <a:ext cx="136" cy="135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6">
                <a:extLst>
                  <a:ext uri="{FF2B5EF4-FFF2-40B4-BE49-F238E27FC236}">
                    <a16:creationId xmlns:a16="http://schemas.microsoft.com/office/drawing/2014/main" id="{6CEB0D77-E91F-CB49-8AFB-822ECEE979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3" y="3979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1271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80" y="50"/>
                    </a:lnTo>
                    <a:lnTo>
                      <a:pt x="1271" y="50"/>
                    </a:lnTo>
                    <a:lnTo>
                      <a:pt x="1271" y="0"/>
                    </a:lnTo>
                    <a:lnTo>
                      <a:pt x="1225" y="0"/>
                    </a:lnTo>
                    <a:lnTo>
                      <a:pt x="1271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7">
                <a:extLst>
                  <a:ext uri="{FF2B5EF4-FFF2-40B4-BE49-F238E27FC236}">
                    <a16:creationId xmlns:a16="http://schemas.microsoft.com/office/drawing/2014/main" id="{80BC50D8-1FB6-AB4E-BC13-6DC319CC3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4" y="3984"/>
                <a:ext cx="10" cy="140"/>
              </a:xfrm>
              <a:custGeom>
                <a:avLst/>
                <a:gdLst>
                  <a:gd name="T0" fmla="*/ 0 w 91"/>
                  <a:gd name="T1" fmla="*/ 0 h 1402"/>
                  <a:gd name="T2" fmla="*/ 0 w 91"/>
                  <a:gd name="T3" fmla="*/ 0 h 1402"/>
                  <a:gd name="T4" fmla="*/ 0 w 91"/>
                  <a:gd name="T5" fmla="*/ 0 h 1402"/>
                  <a:gd name="T6" fmla="*/ 0 w 91"/>
                  <a:gd name="T7" fmla="*/ 0 h 1402"/>
                  <a:gd name="T8" fmla="*/ 0 w 91"/>
                  <a:gd name="T9" fmla="*/ 0 h 1402"/>
                  <a:gd name="T10" fmla="*/ 0 w 91"/>
                  <a:gd name="T11" fmla="*/ 0 h 1402"/>
                  <a:gd name="T12" fmla="*/ 0 w 91"/>
                  <a:gd name="T13" fmla="*/ 0 h 1402"/>
                  <a:gd name="T14" fmla="*/ 0 w 91"/>
                  <a:gd name="T15" fmla="*/ 0 h 1402"/>
                  <a:gd name="T16" fmla="*/ 0 w 91"/>
                  <a:gd name="T17" fmla="*/ 0 h 1402"/>
                  <a:gd name="T18" fmla="*/ 0 w 91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1402"/>
                  <a:gd name="T32" fmla="*/ 91 w 91"/>
                  <a:gd name="T33" fmla="*/ 1402 h 14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1402">
                    <a:moveTo>
                      <a:pt x="45" y="1402"/>
                    </a:moveTo>
                    <a:lnTo>
                      <a:pt x="91" y="1352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1352"/>
                    </a:lnTo>
                    <a:lnTo>
                      <a:pt x="45" y="1302"/>
                    </a:lnTo>
                    <a:lnTo>
                      <a:pt x="45" y="1402"/>
                    </a:lnTo>
                    <a:lnTo>
                      <a:pt x="91" y="1402"/>
                    </a:lnTo>
                    <a:lnTo>
                      <a:pt x="91" y="1352"/>
                    </a:lnTo>
                    <a:lnTo>
                      <a:pt x="45" y="140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8">
                <a:extLst>
                  <a:ext uri="{FF2B5EF4-FFF2-40B4-BE49-F238E27FC236}">
                    <a16:creationId xmlns:a16="http://schemas.microsoft.com/office/drawing/2014/main" id="{A814A09A-6C52-CC4D-A7C0-380BBD13D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8" y="4114"/>
                <a:ext cx="141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0" y="50"/>
                    </a:moveTo>
                    <a:lnTo>
                      <a:pt x="45" y="100"/>
                    </a:lnTo>
                    <a:lnTo>
                      <a:pt x="1270" y="100"/>
                    </a:lnTo>
                    <a:lnTo>
                      <a:pt x="1270" y="0"/>
                    </a:lnTo>
                    <a:lnTo>
                      <a:pt x="45" y="0"/>
                    </a:lnTo>
                    <a:lnTo>
                      <a:pt x="90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5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9">
                <a:extLst>
                  <a:ext uri="{FF2B5EF4-FFF2-40B4-BE49-F238E27FC236}">
                    <a16:creationId xmlns:a16="http://schemas.microsoft.com/office/drawing/2014/main" id="{EEF5CDFC-B497-5F4E-AB37-D22FC69F3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8" y="3979"/>
                <a:ext cx="10" cy="140"/>
              </a:xfrm>
              <a:custGeom>
                <a:avLst/>
                <a:gdLst>
                  <a:gd name="T0" fmla="*/ 0 w 90"/>
                  <a:gd name="T1" fmla="*/ 0 h 1402"/>
                  <a:gd name="T2" fmla="*/ 0 w 90"/>
                  <a:gd name="T3" fmla="*/ 0 h 1402"/>
                  <a:gd name="T4" fmla="*/ 0 w 90"/>
                  <a:gd name="T5" fmla="*/ 0 h 1402"/>
                  <a:gd name="T6" fmla="*/ 0 w 90"/>
                  <a:gd name="T7" fmla="*/ 0 h 1402"/>
                  <a:gd name="T8" fmla="*/ 0 w 90"/>
                  <a:gd name="T9" fmla="*/ 0 h 1402"/>
                  <a:gd name="T10" fmla="*/ 0 w 90"/>
                  <a:gd name="T11" fmla="*/ 0 h 1402"/>
                  <a:gd name="T12" fmla="*/ 0 w 90"/>
                  <a:gd name="T13" fmla="*/ 0 h 1402"/>
                  <a:gd name="T14" fmla="*/ 0 w 90"/>
                  <a:gd name="T15" fmla="*/ 0 h 1402"/>
                  <a:gd name="T16" fmla="*/ 0 w 90"/>
                  <a:gd name="T17" fmla="*/ 0 h 1402"/>
                  <a:gd name="T18" fmla="*/ 0 w 90"/>
                  <a:gd name="T19" fmla="*/ 0 h 140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0"/>
                  <a:gd name="T31" fmla="*/ 0 h 1402"/>
                  <a:gd name="T32" fmla="*/ 90 w 90"/>
                  <a:gd name="T33" fmla="*/ 1402 h 140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0" h="1402">
                    <a:moveTo>
                      <a:pt x="45" y="0"/>
                    </a:moveTo>
                    <a:lnTo>
                      <a:pt x="0" y="50"/>
                    </a:lnTo>
                    <a:lnTo>
                      <a:pt x="0" y="1402"/>
                    </a:lnTo>
                    <a:lnTo>
                      <a:pt x="90" y="1402"/>
                    </a:lnTo>
                    <a:lnTo>
                      <a:pt x="90" y="50"/>
                    </a:lnTo>
                    <a:lnTo>
                      <a:pt x="45" y="10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40">
                <a:extLst>
                  <a:ext uri="{FF2B5EF4-FFF2-40B4-BE49-F238E27FC236}">
                    <a16:creationId xmlns:a16="http://schemas.microsoft.com/office/drawing/2014/main" id="{32100BEC-8DE6-7E4C-95F7-3A32622722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9" y="4074"/>
                <a:ext cx="136" cy="45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41">
                <a:extLst>
                  <a:ext uri="{FF2B5EF4-FFF2-40B4-BE49-F238E27FC236}">
                    <a16:creationId xmlns:a16="http://schemas.microsoft.com/office/drawing/2014/main" id="{55361CE9-3BA8-5140-96CE-457F3E654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4" y="4069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91" y="50"/>
                    </a:moveTo>
                    <a:lnTo>
                      <a:pt x="45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5" y="0"/>
                    </a:lnTo>
                    <a:lnTo>
                      <a:pt x="0" y="5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91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2">
                <a:extLst>
                  <a:ext uri="{FF2B5EF4-FFF2-40B4-BE49-F238E27FC236}">
                    <a16:creationId xmlns:a16="http://schemas.microsoft.com/office/drawing/2014/main" id="{45B2E87C-6889-4D46-802C-7928C2F68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4" y="4074"/>
                <a:ext cx="10" cy="50"/>
              </a:xfrm>
              <a:custGeom>
                <a:avLst/>
                <a:gdLst>
                  <a:gd name="T0" fmla="*/ 0 w 91"/>
                  <a:gd name="T1" fmla="*/ 0 h 501"/>
                  <a:gd name="T2" fmla="*/ 0 w 91"/>
                  <a:gd name="T3" fmla="*/ 0 h 501"/>
                  <a:gd name="T4" fmla="*/ 0 w 91"/>
                  <a:gd name="T5" fmla="*/ 0 h 501"/>
                  <a:gd name="T6" fmla="*/ 0 w 91"/>
                  <a:gd name="T7" fmla="*/ 0 h 501"/>
                  <a:gd name="T8" fmla="*/ 0 w 91"/>
                  <a:gd name="T9" fmla="*/ 0 h 501"/>
                  <a:gd name="T10" fmla="*/ 0 w 91"/>
                  <a:gd name="T11" fmla="*/ 0 h 501"/>
                  <a:gd name="T12" fmla="*/ 0 w 91"/>
                  <a:gd name="T13" fmla="*/ 0 h 501"/>
                  <a:gd name="T14" fmla="*/ 0 w 91"/>
                  <a:gd name="T15" fmla="*/ 0 h 501"/>
                  <a:gd name="T16" fmla="*/ 0 w 91"/>
                  <a:gd name="T17" fmla="*/ 0 h 501"/>
                  <a:gd name="T18" fmla="*/ 0 w 91"/>
                  <a:gd name="T19" fmla="*/ 0 h 5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501"/>
                  <a:gd name="T32" fmla="*/ 91 w 91"/>
                  <a:gd name="T33" fmla="*/ 501 h 50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501">
                    <a:moveTo>
                      <a:pt x="45" y="401"/>
                    </a:moveTo>
                    <a:lnTo>
                      <a:pt x="91" y="451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451"/>
                    </a:lnTo>
                    <a:lnTo>
                      <a:pt x="45" y="501"/>
                    </a:lnTo>
                    <a:lnTo>
                      <a:pt x="0" y="451"/>
                    </a:lnTo>
                    <a:lnTo>
                      <a:pt x="0" y="501"/>
                    </a:lnTo>
                    <a:lnTo>
                      <a:pt x="45" y="501"/>
                    </a:lnTo>
                    <a:lnTo>
                      <a:pt x="45" y="401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3">
                <a:extLst>
                  <a:ext uri="{FF2B5EF4-FFF2-40B4-BE49-F238E27FC236}">
                    <a16:creationId xmlns:a16="http://schemas.microsoft.com/office/drawing/2014/main" id="{06BE4B9B-2E8A-5E42-8407-9ABA51B12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9" y="4114"/>
                <a:ext cx="141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1180" y="50"/>
                    </a:moveTo>
                    <a:lnTo>
                      <a:pt x="1226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6" y="100"/>
                    </a:lnTo>
                    <a:lnTo>
                      <a:pt x="1271" y="50"/>
                    </a:lnTo>
                    <a:lnTo>
                      <a:pt x="1226" y="100"/>
                    </a:lnTo>
                    <a:lnTo>
                      <a:pt x="1271" y="100"/>
                    </a:lnTo>
                    <a:lnTo>
                      <a:pt x="1271" y="50"/>
                    </a:lnTo>
                    <a:lnTo>
                      <a:pt x="118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4">
                <a:extLst>
                  <a:ext uri="{FF2B5EF4-FFF2-40B4-BE49-F238E27FC236}">
                    <a16:creationId xmlns:a16="http://schemas.microsoft.com/office/drawing/2014/main" id="{40601BA5-C1ED-2F45-AAC8-C43158655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" y="4069"/>
                <a:ext cx="10" cy="50"/>
              </a:xfrm>
              <a:custGeom>
                <a:avLst/>
                <a:gdLst>
                  <a:gd name="T0" fmla="*/ 0 w 91"/>
                  <a:gd name="T1" fmla="*/ 0 h 501"/>
                  <a:gd name="T2" fmla="*/ 0 w 91"/>
                  <a:gd name="T3" fmla="*/ 0 h 501"/>
                  <a:gd name="T4" fmla="*/ 0 w 91"/>
                  <a:gd name="T5" fmla="*/ 0 h 501"/>
                  <a:gd name="T6" fmla="*/ 0 w 91"/>
                  <a:gd name="T7" fmla="*/ 0 h 501"/>
                  <a:gd name="T8" fmla="*/ 0 w 91"/>
                  <a:gd name="T9" fmla="*/ 0 h 501"/>
                  <a:gd name="T10" fmla="*/ 0 w 91"/>
                  <a:gd name="T11" fmla="*/ 0 h 501"/>
                  <a:gd name="T12" fmla="*/ 0 w 91"/>
                  <a:gd name="T13" fmla="*/ 0 h 501"/>
                  <a:gd name="T14" fmla="*/ 0 w 91"/>
                  <a:gd name="T15" fmla="*/ 0 h 501"/>
                  <a:gd name="T16" fmla="*/ 0 w 91"/>
                  <a:gd name="T17" fmla="*/ 0 h 501"/>
                  <a:gd name="T18" fmla="*/ 0 w 91"/>
                  <a:gd name="T19" fmla="*/ 0 h 5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501"/>
                  <a:gd name="T32" fmla="*/ 91 w 91"/>
                  <a:gd name="T33" fmla="*/ 501 h 50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501">
                    <a:moveTo>
                      <a:pt x="46" y="100"/>
                    </a:moveTo>
                    <a:lnTo>
                      <a:pt x="0" y="50"/>
                    </a:lnTo>
                    <a:lnTo>
                      <a:pt x="0" y="501"/>
                    </a:lnTo>
                    <a:lnTo>
                      <a:pt x="91" y="501"/>
                    </a:lnTo>
                    <a:lnTo>
                      <a:pt x="91" y="5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91" y="0"/>
                    </a:lnTo>
                    <a:lnTo>
                      <a:pt x="46" y="0"/>
                    </a:lnTo>
                    <a:lnTo>
                      <a:pt x="46" y="10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Rectangle 45">
                <a:extLst>
                  <a:ext uri="{FF2B5EF4-FFF2-40B4-BE49-F238E27FC236}">
                    <a16:creationId xmlns:a16="http://schemas.microsoft.com/office/drawing/2014/main" id="{5B2A4F4B-582C-0C4D-BAE1-74378D676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5" y="4029"/>
                <a:ext cx="137" cy="90"/>
              </a:xfrm>
              <a:prstGeom prst="rect">
                <a:avLst/>
              </a:prstGeom>
              <a:solidFill>
                <a:srgbClr val="DC2B1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46">
                <a:extLst>
                  <a:ext uri="{FF2B5EF4-FFF2-40B4-BE49-F238E27FC236}">
                    <a16:creationId xmlns:a16="http://schemas.microsoft.com/office/drawing/2014/main" id="{7AC2AFDA-1D1D-EF4F-B280-A11E9F663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5" y="4024"/>
                <a:ext cx="142" cy="10"/>
              </a:xfrm>
              <a:custGeom>
                <a:avLst/>
                <a:gdLst>
                  <a:gd name="T0" fmla="*/ 0 w 1270"/>
                  <a:gd name="T1" fmla="*/ 0 h 100"/>
                  <a:gd name="T2" fmla="*/ 0 w 1270"/>
                  <a:gd name="T3" fmla="*/ 0 h 100"/>
                  <a:gd name="T4" fmla="*/ 0 w 1270"/>
                  <a:gd name="T5" fmla="*/ 0 h 100"/>
                  <a:gd name="T6" fmla="*/ 0 w 1270"/>
                  <a:gd name="T7" fmla="*/ 0 h 100"/>
                  <a:gd name="T8" fmla="*/ 0 w 1270"/>
                  <a:gd name="T9" fmla="*/ 0 h 100"/>
                  <a:gd name="T10" fmla="*/ 0 w 1270"/>
                  <a:gd name="T11" fmla="*/ 0 h 100"/>
                  <a:gd name="T12" fmla="*/ 0 w 1270"/>
                  <a:gd name="T13" fmla="*/ 0 h 100"/>
                  <a:gd name="T14" fmla="*/ 0 w 1270"/>
                  <a:gd name="T15" fmla="*/ 0 h 100"/>
                  <a:gd name="T16" fmla="*/ 0 w 1270"/>
                  <a:gd name="T17" fmla="*/ 0 h 100"/>
                  <a:gd name="T18" fmla="*/ 0 w 1270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0"/>
                  <a:gd name="T31" fmla="*/ 0 h 100"/>
                  <a:gd name="T32" fmla="*/ 1270 w 1270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0" h="100">
                    <a:moveTo>
                      <a:pt x="1270" y="50"/>
                    </a:moveTo>
                    <a:lnTo>
                      <a:pt x="1225" y="0"/>
                    </a:lnTo>
                    <a:lnTo>
                      <a:pt x="0" y="0"/>
                    </a:lnTo>
                    <a:lnTo>
                      <a:pt x="0" y="100"/>
                    </a:lnTo>
                    <a:lnTo>
                      <a:pt x="1225" y="100"/>
                    </a:lnTo>
                    <a:lnTo>
                      <a:pt x="1179" y="50"/>
                    </a:lnTo>
                    <a:lnTo>
                      <a:pt x="1270" y="50"/>
                    </a:lnTo>
                    <a:lnTo>
                      <a:pt x="1270" y="0"/>
                    </a:lnTo>
                    <a:lnTo>
                      <a:pt x="1225" y="0"/>
                    </a:lnTo>
                    <a:lnTo>
                      <a:pt x="127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7">
                <a:extLst>
                  <a:ext uri="{FF2B5EF4-FFF2-40B4-BE49-F238E27FC236}">
                    <a16:creationId xmlns:a16="http://schemas.microsoft.com/office/drawing/2014/main" id="{F348D785-A637-4845-B87A-804205618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6" y="4029"/>
                <a:ext cx="11" cy="95"/>
              </a:xfrm>
              <a:custGeom>
                <a:avLst/>
                <a:gdLst>
                  <a:gd name="T0" fmla="*/ 0 w 91"/>
                  <a:gd name="T1" fmla="*/ 0 h 952"/>
                  <a:gd name="T2" fmla="*/ 0 w 91"/>
                  <a:gd name="T3" fmla="*/ 0 h 952"/>
                  <a:gd name="T4" fmla="*/ 0 w 91"/>
                  <a:gd name="T5" fmla="*/ 0 h 952"/>
                  <a:gd name="T6" fmla="*/ 0 w 91"/>
                  <a:gd name="T7" fmla="*/ 0 h 952"/>
                  <a:gd name="T8" fmla="*/ 0 w 91"/>
                  <a:gd name="T9" fmla="*/ 0 h 952"/>
                  <a:gd name="T10" fmla="*/ 0 w 91"/>
                  <a:gd name="T11" fmla="*/ 0 h 952"/>
                  <a:gd name="T12" fmla="*/ 0 w 91"/>
                  <a:gd name="T13" fmla="*/ 0 h 952"/>
                  <a:gd name="T14" fmla="*/ 0 w 91"/>
                  <a:gd name="T15" fmla="*/ 0 h 952"/>
                  <a:gd name="T16" fmla="*/ 0 w 91"/>
                  <a:gd name="T17" fmla="*/ 0 h 952"/>
                  <a:gd name="T18" fmla="*/ 0 w 91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952"/>
                  <a:gd name="T32" fmla="*/ 91 w 91"/>
                  <a:gd name="T33" fmla="*/ 952 h 9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952">
                    <a:moveTo>
                      <a:pt x="46" y="952"/>
                    </a:moveTo>
                    <a:lnTo>
                      <a:pt x="91" y="902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902"/>
                    </a:lnTo>
                    <a:lnTo>
                      <a:pt x="46" y="852"/>
                    </a:lnTo>
                    <a:lnTo>
                      <a:pt x="46" y="952"/>
                    </a:lnTo>
                    <a:lnTo>
                      <a:pt x="91" y="952"/>
                    </a:lnTo>
                    <a:lnTo>
                      <a:pt x="91" y="902"/>
                    </a:lnTo>
                    <a:lnTo>
                      <a:pt x="46" y="952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8">
                <a:extLst>
                  <a:ext uri="{FF2B5EF4-FFF2-40B4-BE49-F238E27FC236}">
                    <a16:creationId xmlns:a16="http://schemas.microsoft.com/office/drawing/2014/main" id="{356A8966-64EC-A040-8257-912D2C74F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" y="4114"/>
                <a:ext cx="142" cy="10"/>
              </a:xfrm>
              <a:custGeom>
                <a:avLst/>
                <a:gdLst>
                  <a:gd name="T0" fmla="*/ 0 w 1271"/>
                  <a:gd name="T1" fmla="*/ 0 h 100"/>
                  <a:gd name="T2" fmla="*/ 0 w 1271"/>
                  <a:gd name="T3" fmla="*/ 0 h 100"/>
                  <a:gd name="T4" fmla="*/ 0 w 1271"/>
                  <a:gd name="T5" fmla="*/ 0 h 100"/>
                  <a:gd name="T6" fmla="*/ 0 w 1271"/>
                  <a:gd name="T7" fmla="*/ 0 h 100"/>
                  <a:gd name="T8" fmla="*/ 0 w 1271"/>
                  <a:gd name="T9" fmla="*/ 0 h 100"/>
                  <a:gd name="T10" fmla="*/ 0 w 1271"/>
                  <a:gd name="T11" fmla="*/ 0 h 100"/>
                  <a:gd name="T12" fmla="*/ 0 w 1271"/>
                  <a:gd name="T13" fmla="*/ 0 h 100"/>
                  <a:gd name="T14" fmla="*/ 0 w 1271"/>
                  <a:gd name="T15" fmla="*/ 0 h 100"/>
                  <a:gd name="T16" fmla="*/ 0 w 1271"/>
                  <a:gd name="T17" fmla="*/ 0 h 100"/>
                  <a:gd name="T18" fmla="*/ 0 w 1271"/>
                  <a:gd name="T19" fmla="*/ 0 h 1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71"/>
                  <a:gd name="T31" fmla="*/ 0 h 100"/>
                  <a:gd name="T32" fmla="*/ 1271 w 1271"/>
                  <a:gd name="T33" fmla="*/ 100 h 1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71" h="100">
                    <a:moveTo>
                      <a:pt x="0" y="50"/>
                    </a:moveTo>
                    <a:lnTo>
                      <a:pt x="46" y="100"/>
                    </a:lnTo>
                    <a:lnTo>
                      <a:pt x="1271" y="100"/>
                    </a:lnTo>
                    <a:lnTo>
                      <a:pt x="1271" y="0"/>
                    </a:lnTo>
                    <a:lnTo>
                      <a:pt x="46" y="0"/>
                    </a:lnTo>
                    <a:lnTo>
                      <a:pt x="91" y="50"/>
                    </a:lnTo>
                    <a:lnTo>
                      <a:pt x="0" y="50"/>
                    </a:lnTo>
                    <a:lnTo>
                      <a:pt x="0" y="100"/>
                    </a:lnTo>
                    <a:lnTo>
                      <a:pt x="46" y="100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9">
                <a:extLst>
                  <a:ext uri="{FF2B5EF4-FFF2-40B4-BE49-F238E27FC236}">
                    <a16:creationId xmlns:a16="http://schemas.microsoft.com/office/drawing/2014/main" id="{274A26CF-42CE-B74F-AC2E-973A4AAF3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" y="4024"/>
                <a:ext cx="10" cy="95"/>
              </a:xfrm>
              <a:custGeom>
                <a:avLst/>
                <a:gdLst>
                  <a:gd name="T0" fmla="*/ 0 w 91"/>
                  <a:gd name="T1" fmla="*/ 0 h 952"/>
                  <a:gd name="T2" fmla="*/ 0 w 91"/>
                  <a:gd name="T3" fmla="*/ 0 h 952"/>
                  <a:gd name="T4" fmla="*/ 0 w 91"/>
                  <a:gd name="T5" fmla="*/ 0 h 952"/>
                  <a:gd name="T6" fmla="*/ 0 w 91"/>
                  <a:gd name="T7" fmla="*/ 0 h 952"/>
                  <a:gd name="T8" fmla="*/ 0 w 91"/>
                  <a:gd name="T9" fmla="*/ 0 h 952"/>
                  <a:gd name="T10" fmla="*/ 0 w 91"/>
                  <a:gd name="T11" fmla="*/ 0 h 952"/>
                  <a:gd name="T12" fmla="*/ 0 w 91"/>
                  <a:gd name="T13" fmla="*/ 0 h 952"/>
                  <a:gd name="T14" fmla="*/ 0 w 91"/>
                  <a:gd name="T15" fmla="*/ 0 h 952"/>
                  <a:gd name="T16" fmla="*/ 0 w 91"/>
                  <a:gd name="T17" fmla="*/ 0 h 952"/>
                  <a:gd name="T18" fmla="*/ 0 w 91"/>
                  <a:gd name="T19" fmla="*/ 0 h 9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1"/>
                  <a:gd name="T31" fmla="*/ 0 h 952"/>
                  <a:gd name="T32" fmla="*/ 91 w 91"/>
                  <a:gd name="T33" fmla="*/ 952 h 9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1" h="952">
                    <a:moveTo>
                      <a:pt x="46" y="0"/>
                    </a:moveTo>
                    <a:lnTo>
                      <a:pt x="0" y="50"/>
                    </a:lnTo>
                    <a:lnTo>
                      <a:pt x="0" y="952"/>
                    </a:lnTo>
                    <a:lnTo>
                      <a:pt x="91" y="952"/>
                    </a:lnTo>
                    <a:lnTo>
                      <a:pt x="91" y="50"/>
                    </a:lnTo>
                    <a:lnTo>
                      <a:pt x="46" y="10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Rectangle 50">
                <a:extLst>
                  <a:ext uri="{FF2B5EF4-FFF2-40B4-BE49-F238E27FC236}">
                    <a16:creationId xmlns:a16="http://schemas.microsoft.com/office/drawing/2014/main" id="{CC6D39E2-4726-8B41-8B3A-811DC9C70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4160"/>
                <a:ext cx="42" cy="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AvantGarde Bk BT" charset="0"/>
                  </a:rPr>
                  <a:t>0</a:t>
                </a:r>
                <a:endParaRPr lang="en-US"/>
              </a:p>
            </p:txBody>
          </p:sp>
          <p:sp>
            <p:nvSpPr>
              <p:cNvPr id="49" name="Rectangle 51">
                <a:extLst>
                  <a:ext uri="{FF2B5EF4-FFF2-40B4-BE49-F238E27FC236}">
                    <a16:creationId xmlns:a16="http://schemas.microsoft.com/office/drawing/2014/main" id="{4F85D835-18F7-F843-9731-B03C2B78B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6" y="4145"/>
                <a:ext cx="43" cy="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AvantGarde Bk BT" charset="0"/>
                  </a:rPr>
                  <a:t>2</a:t>
                </a:r>
                <a:endParaRPr lang="en-US"/>
              </a:p>
            </p:txBody>
          </p:sp>
          <p:sp>
            <p:nvSpPr>
              <p:cNvPr id="50" name="Rectangle 52">
                <a:extLst>
                  <a:ext uri="{FF2B5EF4-FFF2-40B4-BE49-F238E27FC236}">
                    <a16:creationId xmlns:a16="http://schemas.microsoft.com/office/drawing/2014/main" id="{027E0F47-F231-5941-BAC4-CA3C7DBCBC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4" y="4133"/>
                <a:ext cx="42" cy="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500">
                    <a:solidFill>
                      <a:srgbClr val="000000"/>
                    </a:solidFill>
                    <a:latin typeface="Symbol" pitchFamily="18" charset="2"/>
                  </a:rPr>
                  <a:t>p</a:t>
                </a:r>
                <a:endParaRPr lang="en-US"/>
              </a:p>
            </p:txBody>
          </p:sp>
          <p:sp>
            <p:nvSpPr>
              <p:cNvPr id="51" name="Freeform 53">
                <a:extLst>
                  <a:ext uri="{FF2B5EF4-FFF2-40B4-BE49-F238E27FC236}">
                    <a16:creationId xmlns:a16="http://schemas.microsoft.com/office/drawing/2014/main" id="{99D44C0B-4A1F-DB46-8170-68D13BE38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9" y="4153"/>
                <a:ext cx="53" cy="47"/>
              </a:xfrm>
              <a:custGeom>
                <a:avLst/>
                <a:gdLst>
                  <a:gd name="T0" fmla="*/ 0 w 474"/>
                  <a:gd name="T1" fmla="*/ 0 h 476"/>
                  <a:gd name="T2" fmla="*/ 0 w 474"/>
                  <a:gd name="T3" fmla="*/ 0 h 476"/>
                  <a:gd name="T4" fmla="*/ 0 w 474"/>
                  <a:gd name="T5" fmla="*/ 0 h 476"/>
                  <a:gd name="T6" fmla="*/ 0 w 474"/>
                  <a:gd name="T7" fmla="*/ 0 h 476"/>
                  <a:gd name="T8" fmla="*/ 0 w 474"/>
                  <a:gd name="T9" fmla="*/ 0 h 476"/>
                  <a:gd name="T10" fmla="*/ 0 w 474"/>
                  <a:gd name="T11" fmla="*/ 0 h 47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4"/>
                  <a:gd name="T19" fmla="*/ 0 h 476"/>
                  <a:gd name="T20" fmla="*/ 474 w 474"/>
                  <a:gd name="T21" fmla="*/ 476 h 47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4" h="476">
                    <a:moveTo>
                      <a:pt x="474" y="476"/>
                    </a:moveTo>
                    <a:lnTo>
                      <a:pt x="238" y="0"/>
                    </a:lnTo>
                    <a:lnTo>
                      <a:pt x="0" y="476"/>
                    </a:lnTo>
                    <a:lnTo>
                      <a:pt x="474" y="476"/>
                    </a:lnTo>
                    <a:lnTo>
                      <a:pt x="238" y="0"/>
                    </a:lnTo>
                    <a:lnTo>
                      <a:pt x="474" y="476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4">
                <a:extLst>
                  <a:ext uri="{FF2B5EF4-FFF2-40B4-BE49-F238E27FC236}">
                    <a16:creationId xmlns:a16="http://schemas.microsoft.com/office/drawing/2014/main" id="{EE92F2E8-6DB2-634A-B839-8284BBD0A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0" y="4196"/>
                <a:ext cx="11" cy="76"/>
              </a:xfrm>
              <a:custGeom>
                <a:avLst/>
                <a:gdLst>
                  <a:gd name="T0" fmla="*/ 0 w 91"/>
                  <a:gd name="T1" fmla="*/ 0 h 760"/>
                  <a:gd name="T2" fmla="*/ 0 w 91"/>
                  <a:gd name="T3" fmla="*/ 0 h 760"/>
                  <a:gd name="T4" fmla="*/ 0 w 91"/>
                  <a:gd name="T5" fmla="*/ 0 h 760"/>
                  <a:gd name="T6" fmla="*/ 0 w 91"/>
                  <a:gd name="T7" fmla="*/ 0 h 760"/>
                  <a:gd name="T8" fmla="*/ 0 w 91"/>
                  <a:gd name="T9" fmla="*/ 0 h 760"/>
                  <a:gd name="T10" fmla="*/ 0 w 91"/>
                  <a:gd name="T11" fmla="*/ 0 h 76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1"/>
                  <a:gd name="T19" fmla="*/ 0 h 760"/>
                  <a:gd name="T20" fmla="*/ 91 w 91"/>
                  <a:gd name="T21" fmla="*/ 760 h 76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1" h="760">
                    <a:moveTo>
                      <a:pt x="46" y="760"/>
                    </a:moveTo>
                    <a:lnTo>
                      <a:pt x="91" y="760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760"/>
                    </a:lnTo>
                    <a:lnTo>
                      <a:pt x="46" y="760"/>
                    </a:lnTo>
                    <a:close/>
                  </a:path>
                </a:pathLst>
              </a:custGeom>
              <a:solidFill>
                <a:srgbClr val="1F1A1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AutoShape 57">
              <a:extLst>
                <a:ext uri="{FF2B5EF4-FFF2-40B4-BE49-F238E27FC236}">
                  <a16:creationId xmlns:a16="http://schemas.microsoft.com/office/drawing/2014/main" id="{57A64FB5-E358-8145-9127-EFFDA7B04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5" y="3063"/>
              <a:ext cx="539" cy="54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9900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0A4C640-FB90-0C4E-89A7-B1A65719D195}"/>
              </a:ext>
            </a:extLst>
          </p:cNvPr>
          <p:cNvSpPr txBox="1"/>
          <p:nvPr/>
        </p:nvSpPr>
        <p:spPr>
          <a:xfrm>
            <a:off x="603115" y="6420255"/>
            <a:ext cx="224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Источник: </a:t>
            </a:r>
            <a:r>
              <a:rPr lang="en-US" dirty="0"/>
              <a:t>S. </a:t>
            </a:r>
            <a:r>
              <a:rPr lang="en-US" dirty="0" err="1"/>
              <a:t>Lazebnik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86109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5D03C-FD8E-A647-A03D-50DDDA99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Инвариантное описание (</a:t>
            </a:r>
            <a:r>
              <a:rPr lang="en-US" dirty="0"/>
              <a:t>HOG)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8536AD-CE2A-B144-87C2-68A7F3A6A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656" y="1825625"/>
            <a:ext cx="957468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4297D1-1254-544E-AC22-DBC60595D4B0}"/>
              </a:ext>
            </a:extLst>
          </p:cNvPr>
          <p:cNvSpPr txBox="1"/>
          <p:nvPr/>
        </p:nvSpPr>
        <p:spPr>
          <a:xfrm>
            <a:off x="603115" y="6420255"/>
            <a:ext cx="224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Источник: </a:t>
            </a:r>
            <a:r>
              <a:rPr lang="en-US" dirty="0"/>
              <a:t>S. </a:t>
            </a:r>
            <a:r>
              <a:rPr lang="en-US" dirty="0" err="1"/>
              <a:t>Lazebnik</a:t>
            </a:r>
            <a:endParaRPr lang="en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B2079-2FA5-FF45-9C4B-986E87859D51}"/>
              </a:ext>
            </a:extLst>
          </p:cNvPr>
          <p:cNvSpPr txBox="1"/>
          <p:nvPr/>
        </p:nvSpPr>
        <p:spPr>
          <a:xfrm>
            <a:off x="4142678" y="1657947"/>
            <a:ext cx="445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Расчёт после масштабирования и поворота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0957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AE28-8396-3D41-B6AF-F389DE11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Быстрые инварианты для особых точек</a:t>
            </a:r>
            <a:endParaRPr lang="en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6BE477-CD2D-5149-A869-D87AEA4B0E13}"/>
              </a:ext>
            </a:extLst>
          </p:cNvPr>
          <p:cNvSpPr/>
          <p:nvPr/>
        </p:nvSpPr>
        <p:spPr>
          <a:xfrm>
            <a:off x="198863" y="6169709"/>
            <a:ext cx="11794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sng" dirty="0">
                <a:solidFill>
                  <a:srgbClr val="589DF6"/>
                </a:solidFill>
                <a:effectLst/>
                <a:latin typeface="Helvetica" pitchFamily="2" charset="0"/>
                <a:hlinkClick r:id="rId2"/>
              </a:rPr>
              <a:t>Rublee, Ethan, et al. "ORB: An efficient alternative to SIFT or SURF." 2011 International conference on computer vision. Ieee, 2011.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768C1-5FBB-AD41-9F6A-4B8CBB8EBA09}"/>
              </a:ext>
            </a:extLst>
          </p:cNvPr>
          <p:cNvSpPr txBox="1"/>
          <p:nvPr/>
        </p:nvSpPr>
        <p:spPr>
          <a:xfrm>
            <a:off x="1517662" y="2526133"/>
            <a:ext cx="9272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ORB=FAST+ Harris criteria + (oriented)BRIEF</a:t>
            </a:r>
            <a:endParaRPr lang="en-RU" sz="4000" dirty="0"/>
          </a:p>
        </p:txBody>
      </p:sp>
    </p:spTree>
    <p:extLst>
      <p:ext uri="{BB962C8B-B14F-4D97-AF65-F5344CB8AC3E}">
        <p14:creationId xmlns:p14="http://schemas.microsoft.com/office/powerpoint/2010/main" val="4163154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9916-4AD4-3B43-808D-14F3059A8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FAST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9F2C74-3FCC-4242-B642-3232E03D8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5864" y="765939"/>
            <a:ext cx="5400272" cy="2627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856632-ED2D-B144-B16F-CB2893A2D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170" y="3464684"/>
            <a:ext cx="6824597" cy="25038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3B9A2C-891B-C949-B1BC-CEB082CF5C92}"/>
              </a:ext>
            </a:extLst>
          </p:cNvPr>
          <p:cNvSpPr/>
          <p:nvPr/>
        </p:nvSpPr>
        <p:spPr>
          <a:xfrm>
            <a:off x="0" y="6211576"/>
            <a:ext cx="11749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589DF6"/>
                </a:solidFill>
                <a:effectLst/>
                <a:latin typeface="Helvetica" pitchFamily="2" charset="0"/>
                <a:hlinkClick r:id="rId4"/>
              </a:rPr>
              <a:t>Rosten, Edward, and Tom Drummond. "Machine learning for high-speed corner detection." European conference on computer vision. Springer, Berlin, Heidelberg, 2006.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156651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1C47-A089-9F49-8F93-008786BEA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"/>
            <a:ext cx="10515600" cy="1325563"/>
          </a:xfrm>
        </p:spPr>
        <p:txBody>
          <a:bodyPr/>
          <a:lstStyle/>
          <a:p>
            <a:r>
              <a:rPr lang="ru-RU" dirty="0"/>
              <a:t>Детектор </a:t>
            </a:r>
            <a:r>
              <a:rPr lang="ru-RU" dirty="0" err="1"/>
              <a:t>Хариса</a:t>
            </a: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036710-C767-D644-80D5-C975E5D16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388" y="2118706"/>
            <a:ext cx="3840804" cy="7805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B04511-EF7D-8942-B81B-3E65021E2036}"/>
              </a:ext>
            </a:extLst>
          </p:cNvPr>
          <p:cNvSpPr/>
          <p:nvPr/>
        </p:nvSpPr>
        <p:spPr>
          <a:xfrm>
            <a:off x="703635" y="6308209"/>
            <a:ext cx="9782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589DF6"/>
                </a:solidFill>
                <a:effectLst/>
                <a:latin typeface="Helvetica" pitchFamily="2" charset="0"/>
                <a:hlinkClick r:id="rId3"/>
              </a:rPr>
              <a:t>Derpanis, Konstantinos G. "The harris corner detector." York University 2 (2004).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DD721-5629-6F42-9A9A-145048089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388" y="2882641"/>
            <a:ext cx="4852481" cy="591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D89716-343D-3440-B73B-F47EB2513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369" y="3579117"/>
            <a:ext cx="5559380" cy="25817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0DE2AB-712C-D64A-8FE1-F34EDB498470}"/>
              </a:ext>
            </a:extLst>
          </p:cNvPr>
          <p:cNvSpPr/>
          <p:nvPr/>
        </p:nvSpPr>
        <p:spPr>
          <a:xfrm>
            <a:off x="6190508" y="3429000"/>
            <a:ext cx="557719" cy="21254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3B34F5-FE9D-7842-A883-E91296705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6499" y="1489118"/>
            <a:ext cx="4312967" cy="43868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984936-B93D-C34A-9BC9-DC497CF91F77}"/>
              </a:ext>
            </a:extLst>
          </p:cNvPr>
          <p:cNvSpPr/>
          <p:nvPr/>
        </p:nvSpPr>
        <p:spPr>
          <a:xfrm>
            <a:off x="6096000" y="69717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0" i="0" u="sng" dirty="0">
                <a:solidFill>
                  <a:srgbClr val="589DF6"/>
                </a:solidFill>
                <a:effectLst/>
                <a:latin typeface="Helvetica" pitchFamily="2" charset="0"/>
                <a:hlinkClick r:id="rId7"/>
              </a:rPr>
              <a:t>Harris, Christopher G., and Mike Stephens. "A combined corner and edge detector." Alvey vision conference. Vol. 15. No. 50. 1988.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332612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0BB6-EE55-FD4B-95C8-FA2FE3B0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70442-D6B2-7F41-85D7-A8EDA9CDE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07" y="1479550"/>
            <a:ext cx="3911600" cy="3898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651AF9-A522-814C-88C9-AABFB47FDAEA}"/>
              </a:ext>
            </a:extLst>
          </p:cNvPr>
          <p:cNvSpPr/>
          <p:nvPr/>
        </p:nvSpPr>
        <p:spPr>
          <a:xfrm>
            <a:off x="273485" y="6098842"/>
            <a:ext cx="11645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sng" dirty="0">
                <a:solidFill>
                  <a:srgbClr val="589DF6"/>
                </a:solidFill>
                <a:effectLst/>
                <a:latin typeface="Helvetica" pitchFamily="2" charset="0"/>
                <a:hlinkClick r:id="rId3"/>
              </a:rPr>
              <a:t>Calonder, Michael, et al. "BRIEF: Computing a local binary descriptor very fast." IEEE transactions on pattern analysis and machine intelligence 34.7 (2011): 1281-1298.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932AB-0DAD-BD4E-B302-97C4FF7EC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705" y="904226"/>
            <a:ext cx="4383067" cy="2316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9B9458-465D-594C-9338-B6C09C80F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069" y="3481036"/>
            <a:ext cx="4383066" cy="225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06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5A29B-DFE4-AB40-BEF3-C2D79B01A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SuperPoint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9B3198-ADB1-A640-BA61-D52A4F2C8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149" y="1253331"/>
            <a:ext cx="8787497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3D3619-A0E8-C447-8727-6108F5986045}"/>
              </a:ext>
            </a:extLst>
          </p:cNvPr>
          <p:cNvSpPr/>
          <p:nvPr/>
        </p:nvSpPr>
        <p:spPr>
          <a:xfrm>
            <a:off x="129434" y="6084889"/>
            <a:ext cx="119331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sng" dirty="0">
                <a:solidFill>
                  <a:srgbClr val="589DF6"/>
                </a:solidFill>
                <a:effectLst/>
                <a:latin typeface="Helvetica" pitchFamily="2" charset="0"/>
                <a:hlinkClick r:id="rId3"/>
              </a:rPr>
              <a:t>DeTone, Daniel, Tomasz Malisiewicz, and Andrew Rabinovich. "Superpoint: Self-supervised interest point detection and description." Proceedings of the IEEE conference on computer vision and pattern recognition workshops. 2018.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181258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BC06-77B4-1F40-B5B6-6FA1E8CDA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KeyNet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F9BEE5-2FFA-9B4D-982C-7BC54392E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124" y="1205586"/>
            <a:ext cx="5876485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F01800-43DD-2C42-8139-E7F9D820D572}"/>
              </a:ext>
            </a:extLst>
          </p:cNvPr>
          <p:cNvSpPr/>
          <p:nvPr/>
        </p:nvSpPr>
        <p:spPr>
          <a:xfrm>
            <a:off x="21919" y="6123181"/>
            <a:ext cx="121481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sng" dirty="0">
                <a:solidFill>
                  <a:srgbClr val="589DF6"/>
                </a:solidFill>
                <a:effectLst/>
                <a:latin typeface="Helvetica" pitchFamily="2" charset="0"/>
                <a:hlinkClick r:id="rId3"/>
              </a:rPr>
              <a:t>Barroso-Laguna, Axel, et al. "Key. net: Keypoint detection by handcrafted and learned cnn filters." Proceedings of the IEEE/CVF International Conference on Computer Vision. 2019.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774553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CEF6A-E734-CD42-8C8D-5AF09948E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SIFT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655E74-967D-6B42-9CF2-A897BD8E6F5B}"/>
              </a:ext>
            </a:extLst>
          </p:cNvPr>
          <p:cNvSpPr/>
          <p:nvPr/>
        </p:nvSpPr>
        <p:spPr>
          <a:xfrm>
            <a:off x="509080" y="6221296"/>
            <a:ext cx="11358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589DF6"/>
                </a:solidFill>
                <a:effectLst/>
                <a:latin typeface="Helvetica" pitchFamily="2" charset="0"/>
                <a:hlinkClick r:id="rId2"/>
              </a:rPr>
              <a:t>Lowe, David G. "Distinctive image features from scale-invariant keypoints." International journal of computer vision 60.2 (2004): 91-110.</a:t>
            </a:r>
            <a:endParaRPr lang="en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60083F-E8AB-6B40-8DFB-785B1F1D3C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529" y="811064"/>
            <a:ext cx="3977869" cy="523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413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3039E-9A1C-9348-B876-35E60F13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464" y="266685"/>
            <a:ext cx="10708532" cy="1325563"/>
          </a:xfrm>
        </p:spPr>
        <p:txBody>
          <a:bodyPr/>
          <a:lstStyle/>
          <a:p>
            <a:r>
              <a:rPr lang="ru-RU" dirty="0"/>
              <a:t>Поиск «пятен»</a:t>
            </a:r>
            <a:endParaRPr lang="en-RU" dirty="0"/>
          </a:p>
        </p:txBody>
      </p:sp>
      <p:pic>
        <p:nvPicPr>
          <p:cNvPr id="4" name="Picture 5" descr="Sunflowers2_circles">
            <a:extLst>
              <a:ext uri="{FF2B5EF4-FFF2-40B4-BE49-F238E27FC236}">
                <a16:creationId xmlns:a16="http://schemas.microsoft.com/office/drawing/2014/main" id="{D758B6D3-903A-DC43-A681-527016E90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7468" y="2046051"/>
            <a:ext cx="3378200" cy="3378200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5" name="Picture 6" descr="log">
            <a:extLst>
              <a:ext uri="{FF2B5EF4-FFF2-40B4-BE49-F238E27FC236}">
                <a16:creationId xmlns:a16="http://schemas.microsoft.com/office/drawing/2014/main" id="{9076B511-B6C6-8E48-A0EC-FD361CC6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6068" y="2681051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64B19F-3126-0346-9607-A509F97D81D3}"/>
              </a:ext>
            </a:extLst>
          </p:cNvPr>
          <p:cNvSpPr/>
          <p:nvPr/>
        </p:nvSpPr>
        <p:spPr>
          <a:xfrm>
            <a:off x="251298" y="5944984"/>
            <a:ext cx="116894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sng" dirty="0">
                <a:solidFill>
                  <a:srgbClr val="589DF6"/>
                </a:solidFill>
                <a:effectLst/>
                <a:latin typeface="Helvetica" pitchFamily="2" charset="0"/>
                <a:hlinkClick r:id="rId4"/>
              </a:rPr>
              <a:t>Lindeberg, Tony. "Feature detection with automatic scale selection." International journal of computer vision 30.2 (1998): 79-116.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99006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2A234-21EA-9F4E-8563-F101B97D5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Нахождение края, одномерный случай</a:t>
            </a:r>
            <a:endParaRPr lang="en-RU" dirty="0"/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E257F104-5F44-B44D-AA67-10FF05ECAA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189627"/>
              </p:ext>
            </p:extLst>
          </p:nvPr>
        </p:nvGraphicFramePr>
        <p:xfrm>
          <a:off x="3586635" y="1582366"/>
          <a:ext cx="5516562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Photo Editor Photo" r:id="rId3" imgW="6001588" imgH="4847619" progId="">
                  <p:embed/>
                </p:oleObj>
              </mc:Choice>
              <mc:Fallback>
                <p:oleObj name="Photo Editor Photo" r:id="rId3" imgW="6001588" imgH="4847619" progId="">
                  <p:embed/>
                  <p:pic>
                    <p:nvPicPr>
                      <p:cNvPr id="1638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6635" y="1582366"/>
                        <a:ext cx="5516562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2E1D74C4-DFA2-084D-AD87-F55BEF7403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129578"/>
              </p:ext>
            </p:extLst>
          </p:nvPr>
        </p:nvGraphicFramePr>
        <p:xfrm>
          <a:off x="2245197" y="4706566"/>
          <a:ext cx="1103313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5" imgW="558720" imgH="393480" progId="Equation.3">
                  <p:embed/>
                </p:oleObj>
              </mc:Choice>
              <mc:Fallback>
                <p:oleObj name="Equation" r:id="rId5" imgW="558720" imgH="393480" progId="Equation.3">
                  <p:embed/>
                  <p:pic>
                    <p:nvPicPr>
                      <p:cNvPr id="1638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5197" y="4706566"/>
                        <a:ext cx="1103313" cy="757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8">
            <a:extLst>
              <a:ext uri="{FF2B5EF4-FFF2-40B4-BE49-F238E27FC236}">
                <a16:creationId xmlns:a16="http://schemas.microsoft.com/office/drawing/2014/main" id="{EA85468F-D14A-2D47-98A5-B7BAE8FED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6060" y="2125291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>
                <a:latin typeface="Times New Roman" pitchFamily="18" charset="0"/>
              </a:rPr>
              <a:t>f</a:t>
            </a:r>
          </a:p>
        </p:txBody>
      </p:sp>
      <p:graphicFrame>
        <p:nvGraphicFramePr>
          <p:cNvPr id="7" name="Object 9">
            <a:extLst>
              <a:ext uri="{FF2B5EF4-FFF2-40B4-BE49-F238E27FC236}">
                <a16:creationId xmlns:a16="http://schemas.microsoft.com/office/drawing/2014/main" id="{54BD4AF4-EE9E-A342-9AA3-0E218C0AF5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63197"/>
              </p:ext>
            </p:extLst>
          </p:nvPr>
        </p:nvGraphicFramePr>
        <p:xfrm>
          <a:off x="2669060" y="3344491"/>
          <a:ext cx="67945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7" imgW="330120" imgH="393480" progId="Equation.3">
                  <p:embed/>
                </p:oleObj>
              </mc:Choice>
              <mc:Fallback>
                <p:oleObj name="Equation" r:id="rId7" imgW="330120" imgH="393480" progId="Equation.3">
                  <p:embed/>
                  <p:pic>
                    <p:nvPicPr>
                      <p:cNvPr id="1638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9060" y="3344491"/>
                        <a:ext cx="679450" cy="788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545FB1-27FF-EB43-8412-2E6100F5699E}"/>
              </a:ext>
            </a:extLst>
          </p:cNvPr>
          <p:cNvSpPr txBox="1"/>
          <p:nvPr/>
        </p:nvSpPr>
        <p:spPr>
          <a:xfrm>
            <a:off x="603115" y="6420255"/>
            <a:ext cx="301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Источник: </a:t>
            </a:r>
            <a:r>
              <a:rPr lang="en-US" dirty="0"/>
              <a:t>S. Seitz, S. </a:t>
            </a:r>
            <a:r>
              <a:rPr lang="en-US" dirty="0" err="1"/>
              <a:t>Lazebnik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94166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B2D33-DB67-D44B-AEFB-5341E1E48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Нахождение края, вторая производная </a:t>
            </a:r>
            <a:r>
              <a:rPr lang="ru-RU" dirty="0" err="1"/>
              <a:t>гауссианы</a:t>
            </a:r>
            <a:endParaRPr lang="en-RU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60193A01-699F-1F46-8B40-1ACE38E675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777458"/>
              </p:ext>
            </p:extLst>
          </p:nvPr>
        </p:nvGraphicFramePr>
        <p:xfrm>
          <a:off x="3779501" y="1533727"/>
          <a:ext cx="5500687" cy="446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Photo Editor Photo" r:id="rId3" imgW="6125430" imgH="4971429" progId="">
                  <p:embed/>
                </p:oleObj>
              </mc:Choice>
              <mc:Fallback>
                <p:oleObj name="Photo Editor Photo" r:id="rId3" imgW="6125430" imgH="4971429" progId="">
                  <p:embed/>
                  <p:pic>
                    <p:nvPicPr>
                      <p:cNvPr id="174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501" y="1533727"/>
                        <a:ext cx="5500687" cy="446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295812ED-5940-4F42-A0F9-549E3EB39C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12081"/>
              </p:ext>
            </p:extLst>
          </p:nvPr>
        </p:nvGraphicFramePr>
        <p:xfrm>
          <a:off x="2498388" y="4754765"/>
          <a:ext cx="122872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5" imgW="622080" imgH="419040" progId="Equation.3">
                  <p:embed/>
                </p:oleObj>
              </mc:Choice>
              <mc:Fallback>
                <p:oleObj name="Equation" r:id="rId5" imgW="622080" imgH="419040" progId="Equation.3">
                  <p:embed/>
                  <p:pic>
                    <p:nvPicPr>
                      <p:cNvPr id="1741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388" y="4754765"/>
                        <a:ext cx="1228725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7">
            <a:extLst>
              <a:ext uri="{FF2B5EF4-FFF2-40B4-BE49-F238E27FC236}">
                <a16:creationId xmlns:a16="http://schemas.microsoft.com/office/drawing/2014/main" id="{88AEE0DB-2B29-3145-8059-DB8C35C6B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163" y="2197302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>
                <a:latin typeface="Times New Roman" pitchFamily="18" charset="0"/>
              </a:rPr>
              <a:t>f</a:t>
            </a:r>
          </a:p>
        </p:txBody>
      </p:sp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8288F3E1-CA07-3642-BE43-25A16F6B8B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823337"/>
              </p:ext>
            </p:extLst>
          </p:nvPr>
        </p:nvGraphicFramePr>
        <p:xfrm>
          <a:off x="2906376" y="3391102"/>
          <a:ext cx="836612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7" imgW="406080" imgH="419040" progId="Equation.3">
                  <p:embed/>
                </p:oleObj>
              </mc:Choice>
              <mc:Fallback>
                <p:oleObj name="Equation" r:id="rId7" imgW="406080" imgH="419040" progId="Equation.3">
                  <p:embed/>
                  <p:pic>
                    <p:nvPicPr>
                      <p:cNvPr id="174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6376" y="3391102"/>
                        <a:ext cx="836612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D2F21B0-6900-9A4D-A492-B15DC93694AD}"/>
              </a:ext>
            </a:extLst>
          </p:cNvPr>
          <p:cNvSpPr txBox="1"/>
          <p:nvPr/>
        </p:nvSpPr>
        <p:spPr>
          <a:xfrm>
            <a:off x="603115" y="6420255"/>
            <a:ext cx="301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Источник: </a:t>
            </a:r>
            <a:r>
              <a:rPr lang="en-US" dirty="0"/>
              <a:t>S. Seitz, S. </a:t>
            </a:r>
            <a:r>
              <a:rPr lang="en-US" dirty="0" err="1"/>
              <a:t>Lazebnik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93802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7A6EDB-3898-7041-9A43-39D66D76A8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Соотношение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RU" dirty="0"/>
                  <a:t> </a:t>
                </a:r>
                <a:r>
                  <a:rPr lang="ru-RU" dirty="0"/>
                  <a:t>и размера пятна</a:t>
                </a:r>
                <a:endParaRPr lang="en-RU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7A6EDB-3898-7041-9A43-39D66D76A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4" descr="ripples copy">
            <a:extLst>
              <a:ext uri="{FF2B5EF4-FFF2-40B4-BE49-F238E27FC236}">
                <a16:creationId xmlns:a16="http://schemas.microsoft.com/office/drawing/2014/main" id="{57BC5FCA-0037-F842-B17B-4ECC2E01E0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088344"/>
            <a:ext cx="10515600" cy="268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12">
            <a:extLst>
              <a:ext uri="{FF2B5EF4-FFF2-40B4-BE49-F238E27FC236}">
                <a16:creationId xmlns:a16="http://schemas.microsoft.com/office/drawing/2014/main" id="{4CF72D87-3AE6-164C-A0D3-4CBD87DD2EA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99000" y="4666570"/>
            <a:ext cx="0" cy="32179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AB29D38F-9213-6F4A-8CDF-F18DADB3A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3525" y="4984069"/>
            <a:ext cx="12346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800" b="1" dirty="0">
                <a:solidFill>
                  <a:srgbClr val="FF0000"/>
                </a:solidFill>
              </a:rPr>
              <a:t>максимум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57F4C1-ED90-F441-9A24-0EC7AD6F4CD2}"/>
              </a:ext>
            </a:extLst>
          </p:cNvPr>
          <p:cNvSpPr txBox="1"/>
          <p:nvPr/>
        </p:nvSpPr>
        <p:spPr>
          <a:xfrm>
            <a:off x="603115" y="6420255"/>
            <a:ext cx="224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Источник: </a:t>
            </a:r>
            <a:r>
              <a:rPr lang="en-US" dirty="0"/>
              <a:t>S. </a:t>
            </a:r>
            <a:r>
              <a:rPr lang="en-US" dirty="0" err="1"/>
              <a:t>Lazebnik</a:t>
            </a:r>
            <a:endParaRPr lang="en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C7ADBC-B4A3-C545-BE52-C50B60E4B7F7}"/>
                  </a:ext>
                </a:extLst>
              </p:cNvPr>
              <p:cNvSpPr txBox="1"/>
              <p:nvPr/>
            </p:nvSpPr>
            <p:spPr>
              <a:xfrm>
                <a:off x="535220" y="5564968"/>
                <a:ext cx="100095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Краям соответствует всплеск, а когда размер ступеньки совпадает с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ru-RU" dirty="0"/>
                  <a:t>, два всплеска сливаются в один, причём в центре ступеньки максимум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C7ADBC-B4A3-C545-BE52-C50B60E4B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20" y="5564968"/>
                <a:ext cx="10009564" cy="646331"/>
              </a:xfrm>
              <a:prstGeom prst="rect">
                <a:avLst/>
              </a:prstGeom>
              <a:blipFill>
                <a:blip r:embed="rId4"/>
                <a:stretch>
                  <a:fillRect l="-634" t="-5769" b="-1153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292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scale_unnorm">
            <a:extLst>
              <a:ext uri="{FF2B5EF4-FFF2-40B4-BE49-F238E27FC236}">
                <a16:creationId xmlns:a16="http://schemas.microsoft.com/office/drawing/2014/main" id="{C2EFD275-3380-0241-8B97-C43062E4F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6" y="1617582"/>
            <a:ext cx="11903051" cy="315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E112F6-FB71-694B-9FD8-F5AB56FDF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масштаба</a:t>
            </a:r>
            <a:endParaRPr lang="en-RU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F07079A-37D4-0145-A5D4-15975715C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501" y="5068207"/>
            <a:ext cx="17704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800" dirty="0"/>
              <a:t>увеличение</a:t>
            </a:r>
            <a:r>
              <a:rPr lang="en-US" sz="1800" dirty="0"/>
              <a:t> </a:t>
            </a:r>
            <a:r>
              <a:rPr lang="el-GR" sz="1800" dirty="0"/>
              <a:t>σ</a:t>
            </a:r>
            <a:endParaRPr lang="en-US" sz="1800" dirty="0"/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DCC12FDE-D7B1-224D-8CC6-224BF3EBA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7837" y="5252873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5ED1DB0-BB02-7349-AB7F-710AF1856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9" y="4825822"/>
            <a:ext cx="1666439" cy="120032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1800" dirty="0"/>
              <a:t>Исходные данные</a:t>
            </a:r>
            <a:br>
              <a:rPr lang="en-US" sz="1800" dirty="0"/>
            </a:br>
            <a:r>
              <a:rPr lang="en-US" sz="1800" dirty="0"/>
              <a:t>(</a:t>
            </a:r>
            <a:r>
              <a:rPr lang="ru-RU" sz="1800" dirty="0"/>
              <a:t>ступенька с размером </a:t>
            </a:r>
            <a:r>
              <a:rPr lang="en-US" sz="1800" dirty="0"/>
              <a:t>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B7EBD-31B2-2441-BC31-6416C200FE65}"/>
              </a:ext>
            </a:extLst>
          </p:cNvPr>
          <p:cNvSpPr txBox="1"/>
          <p:nvPr/>
        </p:nvSpPr>
        <p:spPr>
          <a:xfrm>
            <a:off x="603115" y="6420255"/>
            <a:ext cx="224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Источник: </a:t>
            </a:r>
            <a:r>
              <a:rPr lang="en-US" dirty="0"/>
              <a:t>S. </a:t>
            </a:r>
            <a:r>
              <a:rPr lang="en-US" dirty="0" err="1"/>
              <a:t>Lazebnik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890552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3D1D8D-5A1A-704D-902F-03A7F175E2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ru-RU" dirty="0"/>
                  <a:t>Нормировка лапласиана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RU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3D1D8D-5A1A-704D-902F-03A7F175E2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D4D03F9-09EB-C247-B9ED-F3B60DAC672A}"/>
              </a:ext>
            </a:extLst>
          </p:cNvPr>
          <p:cNvSpPr txBox="1"/>
          <p:nvPr/>
        </p:nvSpPr>
        <p:spPr>
          <a:xfrm>
            <a:off x="603115" y="6420255"/>
            <a:ext cx="224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Источник: </a:t>
            </a:r>
            <a:r>
              <a:rPr lang="en-US" dirty="0"/>
              <a:t>S. </a:t>
            </a:r>
            <a:r>
              <a:rPr lang="en-US" dirty="0" err="1"/>
              <a:t>Lazebnik</a:t>
            </a:r>
            <a:endParaRPr lang="en-RU" dirty="0"/>
          </a:p>
        </p:txBody>
      </p:sp>
      <p:pic>
        <p:nvPicPr>
          <p:cNvPr id="7" name="Picture 4" descr="deriv_shaded">
            <a:extLst>
              <a:ext uri="{FF2B5EF4-FFF2-40B4-BE49-F238E27FC236}">
                <a16:creationId xmlns:a16="http://schemas.microsoft.com/office/drawing/2014/main" id="{70542C38-274E-974C-9170-F2A739F8F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2826" r="-2826"/>
          <a:stretch/>
        </p:blipFill>
        <p:spPr bwMode="auto">
          <a:xfrm>
            <a:off x="4121284" y="2168862"/>
            <a:ext cx="4439055" cy="3329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A16CA25A-9DA4-774A-9B12-43CFF3815B19}"/>
              </a:ext>
            </a:extLst>
          </p:cNvPr>
          <p:cNvSpPr>
            <a:spLocks/>
          </p:cNvSpPr>
          <p:nvPr/>
        </p:nvSpPr>
        <p:spPr bwMode="auto">
          <a:xfrm>
            <a:off x="4578484" y="2425926"/>
            <a:ext cx="3416445" cy="1327106"/>
          </a:xfrm>
          <a:custGeom>
            <a:avLst/>
            <a:gdLst>
              <a:gd name="T0" fmla="*/ 0 w 2400"/>
              <a:gd name="T1" fmla="*/ 0 h 1872"/>
              <a:gd name="T2" fmla="*/ 2147483647 w 2400"/>
              <a:gd name="T3" fmla="*/ 0 h 1872"/>
              <a:gd name="T4" fmla="*/ 2147483647 w 2400"/>
              <a:gd name="T5" fmla="*/ 2147483647 h 1872"/>
              <a:gd name="T6" fmla="*/ 2147483647 w 2400"/>
              <a:gd name="T7" fmla="*/ 2147483647 h 1872"/>
              <a:gd name="T8" fmla="*/ 0 60000 65536"/>
              <a:gd name="T9" fmla="*/ 0 60000 65536"/>
              <a:gd name="T10" fmla="*/ 0 60000 65536"/>
              <a:gd name="T11" fmla="*/ 0 60000 65536"/>
              <a:gd name="T12" fmla="*/ 0 w 2400"/>
              <a:gd name="T13" fmla="*/ 0 h 1872"/>
              <a:gd name="T14" fmla="*/ 2400 w 2400"/>
              <a:gd name="T15" fmla="*/ 1872 h 18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0" h="1872">
                <a:moveTo>
                  <a:pt x="0" y="0"/>
                </a:moveTo>
                <a:lnTo>
                  <a:pt x="1200" y="0"/>
                </a:lnTo>
                <a:lnTo>
                  <a:pt x="1200" y="1872"/>
                </a:lnTo>
                <a:lnTo>
                  <a:pt x="2400" y="1872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EA71BB4F-6EF5-7447-8911-4413FFF43A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21484" y="3083263"/>
            <a:ext cx="766958" cy="3443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9BD403B1-F41B-1A41-A9C6-3604587B37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154484"/>
              </p:ext>
            </p:extLst>
          </p:nvPr>
        </p:nvGraphicFramePr>
        <p:xfrm>
          <a:off x="6635885" y="2670513"/>
          <a:ext cx="813439" cy="726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5" imgW="469800" imgH="419040" progId="Equation.3">
                  <p:embed/>
                </p:oleObj>
              </mc:Choice>
              <mc:Fallback>
                <p:oleObj name="Equation" r:id="rId5" imgW="469800" imgH="419040" progId="Equation.3">
                  <p:embed/>
                  <p:pic>
                    <p:nvPicPr>
                      <p:cNvPr id="1331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5885" y="2670513"/>
                        <a:ext cx="813439" cy="7262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47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469</Words>
  <Application>Microsoft Macintosh PowerPoint</Application>
  <PresentationFormat>Widescreen</PresentationFormat>
  <Paragraphs>66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AvantGarde Bk BT</vt:lpstr>
      <vt:lpstr>Calibri</vt:lpstr>
      <vt:lpstr>Calibri Light</vt:lpstr>
      <vt:lpstr>Cambria Math</vt:lpstr>
      <vt:lpstr>Helvetica</vt:lpstr>
      <vt:lpstr>Symbol</vt:lpstr>
      <vt:lpstr>Times New Roman</vt:lpstr>
      <vt:lpstr>Office Theme</vt:lpstr>
      <vt:lpstr>Photo Editor Photo</vt:lpstr>
      <vt:lpstr>Equation</vt:lpstr>
      <vt:lpstr>Bitmap Image</vt:lpstr>
      <vt:lpstr>Поиск особых точек</vt:lpstr>
      <vt:lpstr>Детектор Хариса</vt:lpstr>
      <vt:lpstr>SIFT</vt:lpstr>
      <vt:lpstr>Поиск «пятен»</vt:lpstr>
      <vt:lpstr>Нахождение края, одномерный случай</vt:lpstr>
      <vt:lpstr>Нахождение края, вторая производная гауссианы</vt:lpstr>
      <vt:lpstr>Соотношение σ и размера пятна</vt:lpstr>
      <vt:lpstr>Поиск масштаба</vt:lpstr>
      <vt:lpstr>Нормировка лапласиана σ^2</vt:lpstr>
      <vt:lpstr>Эффект нормировки</vt:lpstr>
      <vt:lpstr>Нормированный лапласиан для двумерного изображения</vt:lpstr>
      <vt:lpstr>Радиус пятна</vt:lpstr>
      <vt:lpstr>Реализация поиска</vt:lpstr>
      <vt:lpstr>Приближение лапласиана разностью гауссиан</vt:lpstr>
      <vt:lpstr>Реализация поиска DoG</vt:lpstr>
      <vt:lpstr>Поиск направления в точке</vt:lpstr>
      <vt:lpstr>Инвариантное описание (HOG)</vt:lpstr>
      <vt:lpstr>Быстрые инварианты для особых точек</vt:lpstr>
      <vt:lpstr>FAST</vt:lpstr>
      <vt:lpstr>BRIEF</vt:lpstr>
      <vt:lpstr>SuperPoint</vt:lpstr>
      <vt:lpstr>KeyNet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Поиск особых точек</dc:title>
  <dc:creator>Microsoft Office User</dc:creator>
  <cp:lastModifiedBy>Microsoft Office User</cp:lastModifiedBy>
  <cp:revision>18</cp:revision>
  <dcterms:created xsi:type="dcterms:W3CDTF">2021-04-16T07:38:55Z</dcterms:created>
  <dcterms:modified xsi:type="dcterms:W3CDTF">2021-04-16T13:04:49Z</dcterms:modified>
</cp:coreProperties>
</file>